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2" r:id="rId3"/>
    <p:sldId id="270" r:id="rId4"/>
    <p:sldId id="302" r:id="rId5"/>
    <p:sldId id="261" r:id="rId6"/>
    <p:sldId id="266" r:id="rId7"/>
    <p:sldId id="269" r:id="rId8"/>
    <p:sldId id="260" r:id="rId9"/>
    <p:sldId id="288" r:id="rId10"/>
    <p:sldId id="297" r:id="rId11"/>
    <p:sldId id="300" r:id="rId12"/>
    <p:sldId id="263" r:id="rId13"/>
    <p:sldId id="267" r:id="rId14"/>
    <p:sldId id="295" r:id="rId15"/>
    <p:sldId id="258" r:id="rId16"/>
    <p:sldId id="298" r:id="rId17"/>
    <p:sldId id="271" r:id="rId18"/>
    <p:sldId id="283" r:id="rId19"/>
    <p:sldId id="264" r:id="rId20"/>
    <p:sldId id="290" r:id="rId21"/>
    <p:sldId id="303" r:id="rId22"/>
    <p:sldId id="272" r:id="rId23"/>
    <p:sldId id="293" r:id="rId24"/>
    <p:sldId id="299" r:id="rId25"/>
    <p:sldId id="273" r:id="rId26"/>
    <p:sldId id="306" r:id="rId27"/>
    <p:sldId id="305" r:id="rId28"/>
    <p:sldId id="296" r:id="rId29"/>
    <p:sldId id="278" r:id="rId30"/>
    <p:sldId id="276" r:id="rId31"/>
    <p:sldId id="257" r:id="rId32"/>
    <p:sldId id="275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E12B"/>
    <a:srgbClr val="9900CC"/>
    <a:srgbClr val="CCFFCC"/>
    <a:srgbClr val="E12B45"/>
    <a:srgbClr val="40C9CC"/>
    <a:srgbClr val="C816A2"/>
    <a:srgbClr val="E69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595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F78F5C-3C0B-43FD-8623-63A461A984C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51D39DC-DAC9-4DCA-A66F-B019B059D2F2}">
      <dgm:prSet phldrT="[Metin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r-TR" dirty="0" err="1" smtClean="0"/>
            <a:t>Fitat</a:t>
          </a:r>
          <a:r>
            <a:rPr lang="tr-TR" dirty="0" smtClean="0"/>
            <a:t> (tahıl , kabuklu yemiş)</a:t>
          </a:r>
          <a:endParaRPr lang="tr-TR" dirty="0"/>
        </a:p>
      </dgm:t>
    </dgm:pt>
    <dgm:pt modelId="{61CA3650-9710-47D0-B431-CA148E02F2F3}" type="parTrans" cxnId="{AC5F9922-F7B3-4B09-A62E-1B2E78D3C451}">
      <dgm:prSet/>
      <dgm:spPr/>
      <dgm:t>
        <a:bodyPr/>
        <a:lstStyle/>
        <a:p>
          <a:endParaRPr lang="tr-TR"/>
        </a:p>
      </dgm:t>
    </dgm:pt>
    <dgm:pt modelId="{D361CFD2-D9D3-40E2-B8D8-A1DB33FA2246}" type="sibTrans" cxnId="{AC5F9922-F7B3-4B09-A62E-1B2E78D3C451}">
      <dgm:prSet/>
      <dgm:spPr/>
      <dgm:t>
        <a:bodyPr/>
        <a:lstStyle/>
        <a:p>
          <a:endParaRPr lang="tr-TR"/>
        </a:p>
      </dgm:t>
    </dgm:pt>
    <dgm:pt modelId="{9DD55149-F854-491D-9895-B001C1AAD495}">
      <dgm:prSet phldrT="[Metin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tr-TR" dirty="0" err="1" smtClean="0"/>
            <a:t>Tannat</a:t>
          </a:r>
          <a:r>
            <a:rPr lang="tr-TR" dirty="0" smtClean="0"/>
            <a:t> (çay,kakao)</a:t>
          </a:r>
          <a:endParaRPr lang="tr-TR" dirty="0"/>
        </a:p>
      </dgm:t>
    </dgm:pt>
    <dgm:pt modelId="{819D1A1C-2D37-48B4-B138-89C075CBB868}" type="parTrans" cxnId="{9B10BDA0-83FB-4947-AF8E-DE2A9BD52653}">
      <dgm:prSet/>
      <dgm:spPr/>
      <dgm:t>
        <a:bodyPr/>
        <a:lstStyle/>
        <a:p>
          <a:endParaRPr lang="tr-TR"/>
        </a:p>
      </dgm:t>
    </dgm:pt>
    <dgm:pt modelId="{3B09FDDC-6950-49D3-B975-BD2FD9245FB9}" type="sibTrans" cxnId="{9B10BDA0-83FB-4947-AF8E-DE2A9BD52653}">
      <dgm:prSet/>
      <dgm:spPr/>
      <dgm:t>
        <a:bodyPr/>
        <a:lstStyle/>
        <a:p>
          <a:endParaRPr lang="tr-TR"/>
        </a:p>
      </dgm:t>
    </dgm:pt>
    <dgm:pt modelId="{1ABC8F5E-5982-41FB-AB50-BC3193576ECF}">
      <dgm:prSet phldrT="[Metin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tr-TR" dirty="0" smtClean="0"/>
            <a:t>Kalsiyum (süt, yoğurt, peynir)</a:t>
          </a:r>
          <a:endParaRPr lang="tr-TR" dirty="0"/>
        </a:p>
      </dgm:t>
    </dgm:pt>
    <dgm:pt modelId="{DB14525E-A350-482F-941F-21D07AE44C84}" type="parTrans" cxnId="{FE85A6DF-1168-4C6B-8862-E9DFDAF609A3}">
      <dgm:prSet/>
      <dgm:spPr/>
      <dgm:t>
        <a:bodyPr/>
        <a:lstStyle/>
        <a:p>
          <a:endParaRPr lang="tr-TR"/>
        </a:p>
      </dgm:t>
    </dgm:pt>
    <dgm:pt modelId="{F4A5533A-A255-4614-AC20-C92E91DC629F}" type="sibTrans" cxnId="{FE85A6DF-1168-4C6B-8862-E9DFDAF609A3}">
      <dgm:prSet/>
      <dgm:spPr/>
      <dgm:t>
        <a:bodyPr/>
        <a:lstStyle/>
        <a:p>
          <a:endParaRPr lang="tr-TR"/>
        </a:p>
      </dgm:t>
    </dgm:pt>
    <dgm:pt modelId="{A3507CF4-7F2F-4855-99E2-BFC945D1A1AE}">
      <dgm:prSet phldrT="[Metin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r-TR" dirty="0" smtClean="0"/>
            <a:t>Oksalat ( ıspanak,kara lahana,pancar, çikolata, çilek)</a:t>
          </a:r>
          <a:endParaRPr lang="tr-TR" dirty="0"/>
        </a:p>
      </dgm:t>
    </dgm:pt>
    <dgm:pt modelId="{228F35C5-C13F-4B34-B6DC-CD0CB5F681FE}" type="parTrans" cxnId="{027AF33C-7D87-4D62-AC0E-AB73210428DE}">
      <dgm:prSet/>
      <dgm:spPr/>
      <dgm:t>
        <a:bodyPr/>
        <a:lstStyle/>
        <a:p>
          <a:endParaRPr lang="tr-TR"/>
        </a:p>
      </dgm:t>
    </dgm:pt>
    <dgm:pt modelId="{196AD9F0-3E94-4A81-BFF0-C9F8FBF9805C}" type="sibTrans" cxnId="{027AF33C-7D87-4D62-AC0E-AB73210428DE}">
      <dgm:prSet/>
      <dgm:spPr/>
      <dgm:t>
        <a:bodyPr/>
        <a:lstStyle/>
        <a:p>
          <a:endParaRPr lang="tr-TR"/>
        </a:p>
      </dgm:t>
    </dgm:pt>
    <dgm:pt modelId="{58992841-9A52-4C37-8A24-00EB06EDF611}">
      <dgm:prSet phldrT="[Metin]"/>
      <dgm:spPr/>
      <dgm:t>
        <a:bodyPr/>
        <a:lstStyle/>
        <a:p>
          <a:r>
            <a:rPr lang="tr-TR" dirty="0" smtClean="0"/>
            <a:t>H2RB, PPI, </a:t>
          </a:r>
          <a:r>
            <a:rPr lang="tr-TR" dirty="0" err="1" smtClean="0"/>
            <a:t>antiasidler</a:t>
          </a:r>
          <a:endParaRPr lang="tr-TR" dirty="0"/>
        </a:p>
      </dgm:t>
    </dgm:pt>
    <dgm:pt modelId="{B84AA51B-3312-4B90-BE4C-5994B99C0068}" type="parTrans" cxnId="{D0D9389A-D8DC-41FE-98FC-E8CDF5E4B5F0}">
      <dgm:prSet/>
      <dgm:spPr/>
      <dgm:t>
        <a:bodyPr/>
        <a:lstStyle/>
        <a:p>
          <a:endParaRPr lang="tr-TR"/>
        </a:p>
      </dgm:t>
    </dgm:pt>
    <dgm:pt modelId="{42BDA1D5-ADE7-44D4-8F80-A141C15D21F8}" type="sibTrans" cxnId="{D0D9389A-D8DC-41FE-98FC-E8CDF5E4B5F0}">
      <dgm:prSet/>
      <dgm:spPr/>
      <dgm:t>
        <a:bodyPr/>
        <a:lstStyle/>
        <a:p>
          <a:endParaRPr lang="tr-TR"/>
        </a:p>
      </dgm:t>
    </dgm:pt>
    <dgm:pt modelId="{DDCCA9F2-59D6-4E68-92E4-FB92DBA849AA}">
      <dgm:prSet/>
      <dgm:spPr>
        <a:solidFill>
          <a:srgbClr val="00B0F0"/>
        </a:solidFill>
      </dgm:spPr>
      <dgm:t>
        <a:bodyPr/>
        <a:lstStyle/>
        <a:p>
          <a:r>
            <a:rPr lang="tr-TR" dirty="0" smtClean="0"/>
            <a:t>Fosfat</a:t>
          </a:r>
        </a:p>
      </dgm:t>
    </dgm:pt>
    <dgm:pt modelId="{806CFD04-31C0-4687-A666-BB008D7D05D4}" type="parTrans" cxnId="{2725FFEF-5117-46EE-BF59-2BD27633CA99}">
      <dgm:prSet/>
      <dgm:spPr/>
      <dgm:t>
        <a:bodyPr/>
        <a:lstStyle/>
        <a:p>
          <a:endParaRPr lang="tr-TR"/>
        </a:p>
      </dgm:t>
    </dgm:pt>
    <dgm:pt modelId="{6FBAE4B4-A602-4E3F-832B-66D1C3C777DA}" type="sibTrans" cxnId="{2725FFEF-5117-46EE-BF59-2BD27633CA99}">
      <dgm:prSet/>
      <dgm:spPr/>
      <dgm:t>
        <a:bodyPr/>
        <a:lstStyle/>
        <a:p>
          <a:endParaRPr lang="tr-TR"/>
        </a:p>
      </dgm:t>
    </dgm:pt>
    <dgm:pt modelId="{6B1A9552-8992-41BF-86FD-ECCB4917CCD2}">
      <dgm:prSet/>
      <dgm:spPr>
        <a:solidFill>
          <a:srgbClr val="FF0000"/>
        </a:solidFill>
      </dgm:spPr>
      <dgm:t>
        <a:bodyPr/>
        <a:lstStyle/>
        <a:p>
          <a:r>
            <a:rPr lang="tr-TR" smtClean="0"/>
            <a:t>Çinko</a:t>
          </a:r>
          <a:endParaRPr lang="tr-TR" dirty="0" smtClean="0"/>
        </a:p>
      </dgm:t>
    </dgm:pt>
    <dgm:pt modelId="{78AD75F7-C36C-4B36-9EE8-66F22B00C2AC}" type="parTrans" cxnId="{EC1ECB91-5E9B-4D3C-BADD-D2DFD662ECDB}">
      <dgm:prSet/>
      <dgm:spPr/>
      <dgm:t>
        <a:bodyPr/>
        <a:lstStyle/>
        <a:p>
          <a:endParaRPr lang="tr-TR"/>
        </a:p>
      </dgm:t>
    </dgm:pt>
    <dgm:pt modelId="{1588406D-702B-42DA-8CFC-2F3380D2A978}" type="sibTrans" cxnId="{EC1ECB91-5E9B-4D3C-BADD-D2DFD662ECDB}">
      <dgm:prSet/>
      <dgm:spPr/>
      <dgm:t>
        <a:bodyPr/>
        <a:lstStyle/>
        <a:p>
          <a:endParaRPr lang="tr-TR"/>
        </a:p>
      </dgm:t>
    </dgm:pt>
    <dgm:pt modelId="{6D8605E3-BED4-4A05-ABA5-8A9C68169BD4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r-TR" smtClean="0"/>
            <a:t>İnek sütü</a:t>
          </a:r>
          <a:endParaRPr lang="tr-TR" dirty="0" smtClean="0"/>
        </a:p>
      </dgm:t>
    </dgm:pt>
    <dgm:pt modelId="{BBE7592E-0622-47A9-9D2E-C1883E41652B}" type="parTrans" cxnId="{9D931D70-DEFD-4FDF-9591-442B5F9D78FC}">
      <dgm:prSet/>
      <dgm:spPr/>
      <dgm:t>
        <a:bodyPr/>
        <a:lstStyle/>
        <a:p>
          <a:endParaRPr lang="tr-TR"/>
        </a:p>
      </dgm:t>
    </dgm:pt>
    <dgm:pt modelId="{0241CD63-363E-43FD-8BCF-FE6FA6A838E0}" type="sibTrans" cxnId="{9D931D70-DEFD-4FDF-9591-442B5F9D78FC}">
      <dgm:prSet/>
      <dgm:spPr/>
      <dgm:t>
        <a:bodyPr/>
        <a:lstStyle/>
        <a:p>
          <a:endParaRPr lang="tr-TR"/>
        </a:p>
      </dgm:t>
    </dgm:pt>
    <dgm:pt modelId="{B18D8186-A007-4838-A92F-08A6C9933843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tr-TR" smtClean="0"/>
            <a:t>Bazı sebze proteinleri</a:t>
          </a:r>
          <a:endParaRPr lang="tr-TR" dirty="0" smtClean="0"/>
        </a:p>
      </dgm:t>
    </dgm:pt>
    <dgm:pt modelId="{028667DC-F75C-4D43-9701-5356F38CC285}" type="parTrans" cxnId="{63CA488E-C1BD-4AE9-A753-D07B7F3E23EC}">
      <dgm:prSet/>
      <dgm:spPr/>
      <dgm:t>
        <a:bodyPr/>
        <a:lstStyle/>
        <a:p>
          <a:endParaRPr lang="tr-TR"/>
        </a:p>
      </dgm:t>
    </dgm:pt>
    <dgm:pt modelId="{29CFBF24-EACB-4773-B578-3E57CA4AAC2E}" type="sibTrans" cxnId="{63CA488E-C1BD-4AE9-A753-D07B7F3E23EC}">
      <dgm:prSet/>
      <dgm:spPr/>
      <dgm:t>
        <a:bodyPr/>
        <a:lstStyle/>
        <a:p>
          <a:endParaRPr lang="tr-TR"/>
        </a:p>
      </dgm:t>
    </dgm:pt>
    <dgm:pt modelId="{9636B7AC-F8E8-43D6-8151-25F263832677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tr-TR" smtClean="0"/>
            <a:t>Kahve</a:t>
          </a:r>
          <a:endParaRPr lang="tr-TR"/>
        </a:p>
      </dgm:t>
    </dgm:pt>
    <dgm:pt modelId="{1F0C77CC-A4EE-4D0A-8765-FD64592B720B}" type="parTrans" cxnId="{E31D42CF-3B67-4D2D-B0AB-1CC62CB2DA9A}">
      <dgm:prSet/>
      <dgm:spPr/>
      <dgm:t>
        <a:bodyPr/>
        <a:lstStyle/>
        <a:p>
          <a:endParaRPr lang="tr-TR"/>
        </a:p>
      </dgm:t>
    </dgm:pt>
    <dgm:pt modelId="{A564BF85-50F8-482E-8E1C-FB17369B4F35}" type="sibTrans" cxnId="{E31D42CF-3B67-4D2D-B0AB-1CC62CB2DA9A}">
      <dgm:prSet/>
      <dgm:spPr/>
      <dgm:t>
        <a:bodyPr/>
        <a:lstStyle/>
        <a:p>
          <a:endParaRPr lang="tr-TR"/>
        </a:p>
      </dgm:t>
    </dgm:pt>
    <dgm:pt modelId="{04032EF7-CD11-419A-A6FB-F48453B0E9F8}">
      <dgm:prSet/>
      <dgm:spPr>
        <a:solidFill>
          <a:srgbClr val="FFC000"/>
        </a:solidFill>
      </dgm:spPr>
      <dgm:t>
        <a:bodyPr/>
        <a:lstStyle/>
        <a:p>
          <a:r>
            <a:rPr lang="tr-TR" dirty="0" smtClean="0"/>
            <a:t>Yemeklerle birlikte alım</a:t>
          </a:r>
          <a:endParaRPr lang="tr-TR" dirty="0"/>
        </a:p>
      </dgm:t>
    </dgm:pt>
    <dgm:pt modelId="{7181BAA8-596A-4B3E-B28F-1DB336B89DD2}" type="parTrans" cxnId="{F391404D-B96B-42EF-BE91-D19A4E6D9B34}">
      <dgm:prSet/>
      <dgm:spPr/>
      <dgm:t>
        <a:bodyPr/>
        <a:lstStyle/>
        <a:p>
          <a:endParaRPr lang="tr-TR"/>
        </a:p>
      </dgm:t>
    </dgm:pt>
    <dgm:pt modelId="{47B6A320-4B0F-4EE3-AE6B-730D4218ABDB}" type="sibTrans" cxnId="{F391404D-B96B-42EF-BE91-D19A4E6D9B34}">
      <dgm:prSet/>
      <dgm:spPr/>
      <dgm:t>
        <a:bodyPr/>
        <a:lstStyle/>
        <a:p>
          <a:endParaRPr lang="tr-TR"/>
        </a:p>
      </dgm:t>
    </dgm:pt>
    <dgm:pt modelId="{BAD555FC-201D-40E3-8A85-69842001F3F0}">
      <dgm:prSet/>
      <dgm:spPr>
        <a:solidFill>
          <a:srgbClr val="C816A2"/>
        </a:solidFill>
      </dgm:spPr>
      <dgm:t>
        <a:bodyPr/>
        <a:lstStyle/>
        <a:p>
          <a:r>
            <a:rPr lang="tr-TR" smtClean="0"/>
            <a:t>Yumurta proteini</a:t>
          </a:r>
          <a:endParaRPr lang="tr-TR" dirty="0" smtClean="0"/>
        </a:p>
      </dgm:t>
    </dgm:pt>
    <dgm:pt modelId="{08A59644-D801-4ED3-B0B1-2D678B989BFF}" type="sibTrans" cxnId="{18FD1A4C-22F5-4C4A-B736-B9817BFFB34D}">
      <dgm:prSet/>
      <dgm:spPr/>
      <dgm:t>
        <a:bodyPr/>
        <a:lstStyle/>
        <a:p>
          <a:endParaRPr lang="tr-TR"/>
        </a:p>
      </dgm:t>
    </dgm:pt>
    <dgm:pt modelId="{F7758A11-2DFB-44C9-A3D5-C953493E56D2}" type="parTrans" cxnId="{18FD1A4C-22F5-4C4A-B736-B9817BFFB34D}">
      <dgm:prSet/>
      <dgm:spPr/>
      <dgm:t>
        <a:bodyPr/>
        <a:lstStyle/>
        <a:p>
          <a:endParaRPr lang="tr-TR"/>
        </a:p>
      </dgm:t>
    </dgm:pt>
    <dgm:pt modelId="{79D58506-7F12-47C9-AA90-C62C9C37BB4B}" type="pres">
      <dgm:prSet presAssocID="{0DF78F5C-3C0B-43FD-8623-63A461A984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4DFED60-3BC8-464A-8C2B-5BB0C2E57E13}" type="pres">
      <dgm:prSet presAssocID="{151D39DC-DAC9-4DCA-A66F-B019B059D2F2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D762E2-8D15-4524-8A11-32A5947777EA}" type="pres">
      <dgm:prSet presAssocID="{D361CFD2-D9D3-40E2-B8D8-A1DB33FA2246}" presName="sibTrans" presStyleCnt="0"/>
      <dgm:spPr/>
    </dgm:pt>
    <dgm:pt modelId="{9504F9DB-B3EA-4FE5-8A07-DF3908309101}" type="pres">
      <dgm:prSet presAssocID="{9DD55149-F854-491D-9895-B001C1AAD495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C8BFC1-5A70-4334-8BFA-41E45AFB6303}" type="pres">
      <dgm:prSet presAssocID="{3B09FDDC-6950-49D3-B975-BD2FD9245FB9}" presName="sibTrans" presStyleCnt="0"/>
      <dgm:spPr/>
    </dgm:pt>
    <dgm:pt modelId="{C9B7F2C9-8479-4BBA-A4C7-89E07383AAA8}" type="pres">
      <dgm:prSet presAssocID="{DDCCA9F2-59D6-4E68-92E4-FB92DBA849AA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4E717DB-792C-4B8B-9A73-35F7143C60A2}" type="pres">
      <dgm:prSet presAssocID="{6FBAE4B4-A602-4E3F-832B-66D1C3C777DA}" presName="sibTrans" presStyleCnt="0"/>
      <dgm:spPr/>
    </dgm:pt>
    <dgm:pt modelId="{DF84FC47-B5C4-4A44-AC89-DE4C64190C5C}" type="pres">
      <dgm:prSet presAssocID="{6D8605E3-BED4-4A05-ABA5-8A9C68169BD4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6EC42E-D106-4B7B-9AD8-4590194F880A}" type="pres">
      <dgm:prSet presAssocID="{0241CD63-363E-43FD-8BCF-FE6FA6A838E0}" presName="sibTrans" presStyleCnt="0"/>
      <dgm:spPr/>
    </dgm:pt>
    <dgm:pt modelId="{879E68FE-F829-47A7-B24B-7EE63EB42FDE}" type="pres">
      <dgm:prSet presAssocID="{6B1A9552-8992-41BF-86FD-ECCB4917CCD2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3A4A005-B4BF-43F6-9D9F-6C677DFD3530}" type="pres">
      <dgm:prSet presAssocID="{1588406D-702B-42DA-8CFC-2F3380D2A978}" presName="sibTrans" presStyleCnt="0"/>
      <dgm:spPr/>
    </dgm:pt>
    <dgm:pt modelId="{5EB7C87B-5F57-4178-97DE-BF97AF77351D}" type="pres">
      <dgm:prSet presAssocID="{1ABC8F5E-5982-41FB-AB50-BC3193576ECF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869880-BFD9-4A09-880E-FAD74658D267}" type="pres">
      <dgm:prSet presAssocID="{F4A5533A-A255-4614-AC20-C92E91DC629F}" presName="sibTrans" presStyleCnt="0"/>
      <dgm:spPr/>
    </dgm:pt>
    <dgm:pt modelId="{AE179CD3-B7FC-4FD0-BE27-D506253CFDD3}" type="pres">
      <dgm:prSet presAssocID="{B18D8186-A007-4838-A92F-08A6C9933843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BFEF4A-58FF-43A1-B165-518958E051D3}" type="pres">
      <dgm:prSet presAssocID="{29CFBF24-EACB-4773-B578-3E57CA4AAC2E}" presName="sibTrans" presStyleCnt="0"/>
      <dgm:spPr/>
    </dgm:pt>
    <dgm:pt modelId="{27D56487-736A-44B6-B293-7974FEE42C40}" type="pres">
      <dgm:prSet presAssocID="{9636B7AC-F8E8-43D6-8151-25F263832677}" presName="node" presStyleLbl="node1" presStyleIdx="7" presStyleCnt="12" custLinFactNeighborX="-6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3DA7D7-A877-40E5-8B59-09566E905FCA}" type="pres">
      <dgm:prSet presAssocID="{A564BF85-50F8-482E-8E1C-FB17369B4F35}" presName="sibTrans" presStyleCnt="0"/>
      <dgm:spPr/>
    </dgm:pt>
    <dgm:pt modelId="{16CC7F38-924C-4444-B900-D486F4A07F76}" type="pres">
      <dgm:prSet presAssocID="{BAD555FC-201D-40E3-8A85-69842001F3F0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90C5D48-7F25-4538-87C8-3660C42ABEA8}" type="pres">
      <dgm:prSet presAssocID="{08A59644-D801-4ED3-B0B1-2D678B989BFF}" presName="sibTrans" presStyleCnt="0"/>
      <dgm:spPr/>
    </dgm:pt>
    <dgm:pt modelId="{423D7093-E9E5-4117-B168-4ABB0D8A176A}" type="pres">
      <dgm:prSet presAssocID="{A3507CF4-7F2F-4855-99E2-BFC945D1A1AE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C1104C-E705-4165-B958-34406A4185DA}" type="pres">
      <dgm:prSet presAssocID="{196AD9F0-3E94-4A81-BFF0-C9F8FBF9805C}" presName="sibTrans" presStyleCnt="0"/>
      <dgm:spPr/>
    </dgm:pt>
    <dgm:pt modelId="{2555DD69-5364-4661-B54E-4438D53B011F}" type="pres">
      <dgm:prSet presAssocID="{04032EF7-CD11-419A-A6FB-F48453B0E9F8}" presName="node" presStyleLbl="node1" presStyleIdx="10" presStyleCnt="12" custLinFactX="7046" custLinFactNeighborX="100000" custLinFactNeighborY="132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7DECAB-4280-4049-BFE4-E688E95773F2}" type="pres">
      <dgm:prSet presAssocID="{47B6A320-4B0F-4EE3-AE6B-730D4218ABDB}" presName="sibTrans" presStyleCnt="0"/>
      <dgm:spPr/>
    </dgm:pt>
    <dgm:pt modelId="{5A6BDA49-47CE-4D60-8B0A-B55078DEA0F2}" type="pres">
      <dgm:prSet presAssocID="{58992841-9A52-4C37-8A24-00EB06EDF611}" presName="node" presStyleLbl="node1" presStyleIdx="11" presStyleCnt="12" custLinFactX="-11265" custLinFactNeighborX="-100000" custLinFactNeighborY="132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8FD1A4C-22F5-4C4A-B736-B9817BFFB34D}" srcId="{0DF78F5C-3C0B-43FD-8623-63A461A984C6}" destId="{BAD555FC-201D-40E3-8A85-69842001F3F0}" srcOrd="8" destOrd="0" parTransId="{F7758A11-2DFB-44C9-A3D5-C953493E56D2}" sibTransId="{08A59644-D801-4ED3-B0B1-2D678B989BFF}"/>
    <dgm:cxn modelId="{9B10BDA0-83FB-4947-AF8E-DE2A9BD52653}" srcId="{0DF78F5C-3C0B-43FD-8623-63A461A984C6}" destId="{9DD55149-F854-491D-9895-B001C1AAD495}" srcOrd="1" destOrd="0" parTransId="{819D1A1C-2D37-48B4-B138-89C075CBB868}" sibTransId="{3B09FDDC-6950-49D3-B975-BD2FD9245FB9}"/>
    <dgm:cxn modelId="{06F5C73D-18F6-4408-BAFC-2458E21871E5}" type="presOf" srcId="{58992841-9A52-4C37-8A24-00EB06EDF611}" destId="{5A6BDA49-47CE-4D60-8B0A-B55078DEA0F2}" srcOrd="0" destOrd="0" presId="urn:microsoft.com/office/officeart/2005/8/layout/default"/>
    <dgm:cxn modelId="{E5A32A3D-CAFC-449E-AB06-F6048478B8B0}" type="presOf" srcId="{04032EF7-CD11-419A-A6FB-F48453B0E9F8}" destId="{2555DD69-5364-4661-B54E-4438D53B011F}" srcOrd="0" destOrd="0" presId="urn:microsoft.com/office/officeart/2005/8/layout/default"/>
    <dgm:cxn modelId="{D0D9389A-D8DC-41FE-98FC-E8CDF5E4B5F0}" srcId="{0DF78F5C-3C0B-43FD-8623-63A461A984C6}" destId="{58992841-9A52-4C37-8A24-00EB06EDF611}" srcOrd="11" destOrd="0" parTransId="{B84AA51B-3312-4B90-BE4C-5994B99C0068}" sibTransId="{42BDA1D5-ADE7-44D4-8F80-A141C15D21F8}"/>
    <dgm:cxn modelId="{E480DC3B-6D84-4648-9737-C5E02BCD4560}" type="presOf" srcId="{0DF78F5C-3C0B-43FD-8623-63A461A984C6}" destId="{79D58506-7F12-47C9-AA90-C62C9C37BB4B}" srcOrd="0" destOrd="0" presId="urn:microsoft.com/office/officeart/2005/8/layout/default"/>
    <dgm:cxn modelId="{2A36AC27-EA91-4E88-A276-75AF119E3184}" type="presOf" srcId="{BAD555FC-201D-40E3-8A85-69842001F3F0}" destId="{16CC7F38-924C-4444-B900-D486F4A07F76}" srcOrd="0" destOrd="0" presId="urn:microsoft.com/office/officeart/2005/8/layout/default"/>
    <dgm:cxn modelId="{526027D7-3ADF-447C-9A3E-8D2294F40956}" type="presOf" srcId="{A3507CF4-7F2F-4855-99E2-BFC945D1A1AE}" destId="{423D7093-E9E5-4117-B168-4ABB0D8A176A}" srcOrd="0" destOrd="0" presId="urn:microsoft.com/office/officeart/2005/8/layout/default"/>
    <dgm:cxn modelId="{9D931D70-DEFD-4FDF-9591-442B5F9D78FC}" srcId="{0DF78F5C-3C0B-43FD-8623-63A461A984C6}" destId="{6D8605E3-BED4-4A05-ABA5-8A9C68169BD4}" srcOrd="3" destOrd="0" parTransId="{BBE7592E-0622-47A9-9D2E-C1883E41652B}" sibTransId="{0241CD63-363E-43FD-8BCF-FE6FA6A838E0}"/>
    <dgm:cxn modelId="{027AF33C-7D87-4D62-AC0E-AB73210428DE}" srcId="{0DF78F5C-3C0B-43FD-8623-63A461A984C6}" destId="{A3507CF4-7F2F-4855-99E2-BFC945D1A1AE}" srcOrd="9" destOrd="0" parTransId="{228F35C5-C13F-4B34-B6DC-CD0CB5F681FE}" sibTransId="{196AD9F0-3E94-4A81-BFF0-C9F8FBF9805C}"/>
    <dgm:cxn modelId="{BD03CFBC-3CBB-4708-ADF0-323812D1EE60}" type="presOf" srcId="{B18D8186-A007-4838-A92F-08A6C9933843}" destId="{AE179CD3-B7FC-4FD0-BE27-D506253CFDD3}" srcOrd="0" destOrd="0" presId="urn:microsoft.com/office/officeart/2005/8/layout/default"/>
    <dgm:cxn modelId="{9C624446-5C77-4816-833A-78C5706C9C15}" type="presOf" srcId="{6B1A9552-8992-41BF-86FD-ECCB4917CCD2}" destId="{879E68FE-F829-47A7-B24B-7EE63EB42FDE}" srcOrd="0" destOrd="0" presId="urn:microsoft.com/office/officeart/2005/8/layout/default"/>
    <dgm:cxn modelId="{A91CE391-FAFD-4D3B-8AFB-A985641A4177}" type="presOf" srcId="{151D39DC-DAC9-4DCA-A66F-B019B059D2F2}" destId="{24DFED60-3BC8-464A-8C2B-5BB0C2E57E13}" srcOrd="0" destOrd="0" presId="urn:microsoft.com/office/officeart/2005/8/layout/default"/>
    <dgm:cxn modelId="{FE85A6DF-1168-4C6B-8862-E9DFDAF609A3}" srcId="{0DF78F5C-3C0B-43FD-8623-63A461A984C6}" destId="{1ABC8F5E-5982-41FB-AB50-BC3193576ECF}" srcOrd="5" destOrd="0" parTransId="{DB14525E-A350-482F-941F-21D07AE44C84}" sibTransId="{F4A5533A-A255-4614-AC20-C92E91DC629F}"/>
    <dgm:cxn modelId="{024B846E-ED34-4DD8-B1C0-1657DD419A5B}" type="presOf" srcId="{1ABC8F5E-5982-41FB-AB50-BC3193576ECF}" destId="{5EB7C87B-5F57-4178-97DE-BF97AF77351D}" srcOrd="0" destOrd="0" presId="urn:microsoft.com/office/officeart/2005/8/layout/default"/>
    <dgm:cxn modelId="{2725FFEF-5117-46EE-BF59-2BD27633CA99}" srcId="{0DF78F5C-3C0B-43FD-8623-63A461A984C6}" destId="{DDCCA9F2-59D6-4E68-92E4-FB92DBA849AA}" srcOrd="2" destOrd="0" parTransId="{806CFD04-31C0-4687-A666-BB008D7D05D4}" sibTransId="{6FBAE4B4-A602-4E3F-832B-66D1C3C777DA}"/>
    <dgm:cxn modelId="{36337B77-A7D0-4ADF-9F11-033CDC7CF00B}" type="presOf" srcId="{6D8605E3-BED4-4A05-ABA5-8A9C68169BD4}" destId="{DF84FC47-B5C4-4A44-AC89-DE4C64190C5C}" srcOrd="0" destOrd="0" presId="urn:microsoft.com/office/officeart/2005/8/layout/default"/>
    <dgm:cxn modelId="{63CA488E-C1BD-4AE9-A753-D07B7F3E23EC}" srcId="{0DF78F5C-3C0B-43FD-8623-63A461A984C6}" destId="{B18D8186-A007-4838-A92F-08A6C9933843}" srcOrd="6" destOrd="0" parTransId="{028667DC-F75C-4D43-9701-5356F38CC285}" sibTransId="{29CFBF24-EACB-4773-B578-3E57CA4AAC2E}"/>
    <dgm:cxn modelId="{D0DED726-403F-4DFD-8E07-CC01202281A3}" type="presOf" srcId="{9636B7AC-F8E8-43D6-8151-25F263832677}" destId="{27D56487-736A-44B6-B293-7974FEE42C40}" srcOrd="0" destOrd="0" presId="urn:microsoft.com/office/officeart/2005/8/layout/default"/>
    <dgm:cxn modelId="{E31D42CF-3B67-4D2D-B0AB-1CC62CB2DA9A}" srcId="{0DF78F5C-3C0B-43FD-8623-63A461A984C6}" destId="{9636B7AC-F8E8-43D6-8151-25F263832677}" srcOrd="7" destOrd="0" parTransId="{1F0C77CC-A4EE-4D0A-8765-FD64592B720B}" sibTransId="{A564BF85-50F8-482E-8E1C-FB17369B4F35}"/>
    <dgm:cxn modelId="{AC5F9922-F7B3-4B09-A62E-1B2E78D3C451}" srcId="{0DF78F5C-3C0B-43FD-8623-63A461A984C6}" destId="{151D39DC-DAC9-4DCA-A66F-B019B059D2F2}" srcOrd="0" destOrd="0" parTransId="{61CA3650-9710-47D0-B431-CA148E02F2F3}" sibTransId="{D361CFD2-D9D3-40E2-B8D8-A1DB33FA2246}"/>
    <dgm:cxn modelId="{F391404D-B96B-42EF-BE91-D19A4E6D9B34}" srcId="{0DF78F5C-3C0B-43FD-8623-63A461A984C6}" destId="{04032EF7-CD11-419A-A6FB-F48453B0E9F8}" srcOrd="10" destOrd="0" parTransId="{7181BAA8-596A-4B3E-B28F-1DB336B89DD2}" sibTransId="{47B6A320-4B0F-4EE3-AE6B-730D4218ABDB}"/>
    <dgm:cxn modelId="{EC1ECB91-5E9B-4D3C-BADD-D2DFD662ECDB}" srcId="{0DF78F5C-3C0B-43FD-8623-63A461A984C6}" destId="{6B1A9552-8992-41BF-86FD-ECCB4917CCD2}" srcOrd="4" destOrd="0" parTransId="{78AD75F7-C36C-4B36-9EE8-66F22B00C2AC}" sibTransId="{1588406D-702B-42DA-8CFC-2F3380D2A978}"/>
    <dgm:cxn modelId="{B54D3033-76EC-4F49-92F4-90B4C758C2C3}" type="presOf" srcId="{9DD55149-F854-491D-9895-B001C1AAD495}" destId="{9504F9DB-B3EA-4FE5-8A07-DF3908309101}" srcOrd="0" destOrd="0" presId="urn:microsoft.com/office/officeart/2005/8/layout/default"/>
    <dgm:cxn modelId="{890B0278-EC94-4C0C-A5D8-A9FB70F35F9D}" type="presOf" srcId="{DDCCA9F2-59D6-4E68-92E4-FB92DBA849AA}" destId="{C9B7F2C9-8479-4BBA-A4C7-89E07383AAA8}" srcOrd="0" destOrd="0" presId="urn:microsoft.com/office/officeart/2005/8/layout/default"/>
    <dgm:cxn modelId="{8331F07B-8784-4372-A0AB-E22F63FEFBB7}" type="presParOf" srcId="{79D58506-7F12-47C9-AA90-C62C9C37BB4B}" destId="{24DFED60-3BC8-464A-8C2B-5BB0C2E57E13}" srcOrd="0" destOrd="0" presId="urn:microsoft.com/office/officeart/2005/8/layout/default"/>
    <dgm:cxn modelId="{A081DEDE-8B0B-4430-BD9C-AC583698ABDC}" type="presParOf" srcId="{79D58506-7F12-47C9-AA90-C62C9C37BB4B}" destId="{06D762E2-8D15-4524-8A11-32A5947777EA}" srcOrd="1" destOrd="0" presId="urn:microsoft.com/office/officeart/2005/8/layout/default"/>
    <dgm:cxn modelId="{208EF76E-A772-49BF-B0D6-687E8849CAC4}" type="presParOf" srcId="{79D58506-7F12-47C9-AA90-C62C9C37BB4B}" destId="{9504F9DB-B3EA-4FE5-8A07-DF3908309101}" srcOrd="2" destOrd="0" presId="urn:microsoft.com/office/officeart/2005/8/layout/default"/>
    <dgm:cxn modelId="{F62D9AA2-DF06-4A69-BED6-17E262596DE9}" type="presParOf" srcId="{79D58506-7F12-47C9-AA90-C62C9C37BB4B}" destId="{52C8BFC1-5A70-4334-8BFA-41E45AFB6303}" srcOrd="3" destOrd="0" presId="urn:microsoft.com/office/officeart/2005/8/layout/default"/>
    <dgm:cxn modelId="{966848CB-3F67-4AB3-8043-CBAA9AB5E3AD}" type="presParOf" srcId="{79D58506-7F12-47C9-AA90-C62C9C37BB4B}" destId="{C9B7F2C9-8479-4BBA-A4C7-89E07383AAA8}" srcOrd="4" destOrd="0" presId="urn:microsoft.com/office/officeart/2005/8/layout/default"/>
    <dgm:cxn modelId="{B7C9E559-C377-4288-94E9-08AB82957F7F}" type="presParOf" srcId="{79D58506-7F12-47C9-AA90-C62C9C37BB4B}" destId="{64E717DB-792C-4B8B-9A73-35F7143C60A2}" srcOrd="5" destOrd="0" presId="urn:microsoft.com/office/officeart/2005/8/layout/default"/>
    <dgm:cxn modelId="{45D7DCF5-F44A-4D9E-8C19-E916C37CCA20}" type="presParOf" srcId="{79D58506-7F12-47C9-AA90-C62C9C37BB4B}" destId="{DF84FC47-B5C4-4A44-AC89-DE4C64190C5C}" srcOrd="6" destOrd="0" presId="urn:microsoft.com/office/officeart/2005/8/layout/default"/>
    <dgm:cxn modelId="{16945735-86DB-4E4F-815C-FAB7EC48188E}" type="presParOf" srcId="{79D58506-7F12-47C9-AA90-C62C9C37BB4B}" destId="{916EC42E-D106-4B7B-9AD8-4590194F880A}" srcOrd="7" destOrd="0" presId="urn:microsoft.com/office/officeart/2005/8/layout/default"/>
    <dgm:cxn modelId="{7A341A4D-B2C4-43D0-8993-12954058DCEA}" type="presParOf" srcId="{79D58506-7F12-47C9-AA90-C62C9C37BB4B}" destId="{879E68FE-F829-47A7-B24B-7EE63EB42FDE}" srcOrd="8" destOrd="0" presId="urn:microsoft.com/office/officeart/2005/8/layout/default"/>
    <dgm:cxn modelId="{CF11F84A-44AB-4C4E-A296-FB26BA919F65}" type="presParOf" srcId="{79D58506-7F12-47C9-AA90-C62C9C37BB4B}" destId="{A3A4A005-B4BF-43F6-9D9F-6C677DFD3530}" srcOrd="9" destOrd="0" presId="urn:microsoft.com/office/officeart/2005/8/layout/default"/>
    <dgm:cxn modelId="{2C5A62AF-C69A-443C-9DF9-3DA7B3AB8111}" type="presParOf" srcId="{79D58506-7F12-47C9-AA90-C62C9C37BB4B}" destId="{5EB7C87B-5F57-4178-97DE-BF97AF77351D}" srcOrd="10" destOrd="0" presId="urn:microsoft.com/office/officeart/2005/8/layout/default"/>
    <dgm:cxn modelId="{B856C2B0-8B50-43D7-84C6-620625868129}" type="presParOf" srcId="{79D58506-7F12-47C9-AA90-C62C9C37BB4B}" destId="{FF869880-BFD9-4A09-880E-FAD74658D267}" srcOrd="11" destOrd="0" presId="urn:microsoft.com/office/officeart/2005/8/layout/default"/>
    <dgm:cxn modelId="{9574027C-732E-4063-8958-6E662CE64B8F}" type="presParOf" srcId="{79D58506-7F12-47C9-AA90-C62C9C37BB4B}" destId="{AE179CD3-B7FC-4FD0-BE27-D506253CFDD3}" srcOrd="12" destOrd="0" presId="urn:microsoft.com/office/officeart/2005/8/layout/default"/>
    <dgm:cxn modelId="{4EFFBCD5-1549-4582-9FAB-C8278A2AC77A}" type="presParOf" srcId="{79D58506-7F12-47C9-AA90-C62C9C37BB4B}" destId="{D2BFEF4A-58FF-43A1-B165-518958E051D3}" srcOrd="13" destOrd="0" presId="urn:microsoft.com/office/officeart/2005/8/layout/default"/>
    <dgm:cxn modelId="{5F046709-BC4A-41E2-96FC-9474F99A3B93}" type="presParOf" srcId="{79D58506-7F12-47C9-AA90-C62C9C37BB4B}" destId="{27D56487-736A-44B6-B293-7974FEE42C40}" srcOrd="14" destOrd="0" presId="urn:microsoft.com/office/officeart/2005/8/layout/default"/>
    <dgm:cxn modelId="{D19E0387-2459-4CF4-96A4-1AE260E07B45}" type="presParOf" srcId="{79D58506-7F12-47C9-AA90-C62C9C37BB4B}" destId="{D83DA7D7-A877-40E5-8B59-09566E905FCA}" srcOrd="15" destOrd="0" presId="urn:microsoft.com/office/officeart/2005/8/layout/default"/>
    <dgm:cxn modelId="{DCC20217-648A-49C2-AAB3-02A4C1C6CC8D}" type="presParOf" srcId="{79D58506-7F12-47C9-AA90-C62C9C37BB4B}" destId="{16CC7F38-924C-4444-B900-D486F4A07F76}" srcOrd="16" destOrd="0" presId="urn:microsoft.com/office/officeart/2005/8/layout/default"/>
    <dgm:cxn modelId="{C856DCC6-9522-4263-8B0B-89191AB14D3B}" type="presParOf" srcId="{79D58506-7F12-47C9-AA90-C62C9C37BB4B}" destId="{B90C5D48-7F25-4538-87C8-3660C42ABEA8}" srcOrd="17" destOrd="0" presId="urn:microsoft.com/office/officeart/2005/8/layout/default"/>
    <dgm:cxn modelId="{F4F8EAD3-F6E1-4548-87E2-29BF5649C576}" type="presParOf" srcId="{79D58506-7F12-47C9-AA90-C62C9C37BB4B}" destId="{423D7093-E9E5-4117-B168-4ABB0D8A176A}" srcOrd="18" destOrd="0" presId="urn:microsoft.com/office/officeart/2005/8/layout/default"/>
    <dgm:cxn modelId="{FD349D81-1927-4ED5-987F-99F6E50B86F0}" type="presParOf" srcId="{79D58506-7F12-47C9-AA90-C62C9C37BB4B}" destId="{22C1104C-E705-4165-B958-34406A4185DA}" srcOrd="19" destOrd="0" presId="urn:microsoft.com/office/officeart/2005/8/layout/default"/>
    <dgm:cxn modelId="{84B37303-6414-43FA-BFD6-4C53DA8A4AE4}" type="presParOf" srcId="{79D58506-7F12-47C9-AA90-C62C9C37BB4B}" destId="{2555DD69-5364-4661-B54E-4438D53B011F}" srcOrd="20" destOrd="0" presId="urn:microsoft.com/office/officeart/2005/8/layout/default"/>
    <dgm:cxn modelId="{82A8BFE6-2C79-470D-9ABF-34E0EB0BA886}" type="presParOf" srcId="{79D58506-7F12-47C9-AA90-C62C9C37BB4B}" destId="{AD7DECAB-4280-4049-BFE4-E688E95773F2}" srcOrd="21" destOrd="0" presId="urn:microsoft.com/office/officeart/2005/8/layout/default"/>
    <dgm:cxn modelId="{E8D43190-ACA7-49B6-AEBA-E59503BD256D}" type="presParOf" srcId="{79D58506-7F12-47C9-AA90-C62C9C37BB4B}" destId="{5A6BDA49-47CE-4D60-8B0A-B55078DEA0F2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FED60-3BC8-464A-8C2B-5BB0C2E57E13}">
      <dsp:nvSpPr>
        <dsp:cNvPr id="0" name=""/>
        <dsp:cNvSpPr/>
      </dsp:nvSpPr>
      <dsp:spPr>
        <a:xfrm>
          <a:off x="2411" y="350242"/>
          <a:ext cx="1912739" cy="1147643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/>
            <a:t>Fitat</a:t>
          </a:r>
          <a:r>
            <a:rPr lang="tr-TR" sz="1800" kern="1200" dirty="0" smtClean="0"/>
            <a:t> (tahıl , kabuklu yemiş)</a:t>
          </a:r>
          <a:endParaRPr lang="tr-TR" sz="1800" kern="1200" dirty="0"/>
        </a:p>
      </dsp:txBody>
      <dsp:txXfrm>
        <a:off x="2411" y="350242"/>
        <a:ext cx="1912739" cy="1147643"/>
      </dsp:txXfrm>
    </dsp:sp>
    <dsp:sp modelId="{9504F9DB-B3EA-4FE5-8A07-DF3908309101}">
      <dsp:nvSpPr>
        <dsp:cNvPr id="0" name=""/>
        <dsp:cNvSpPr/>
      </dsp:nvSpPr>
      <dsp:spPr>
        <a:xfrm>
          <a:off x="2106423" y="350242"/>
          <a:ext cx="1912739" cy="1147643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/>
            <a:t>Tannat</a:t>
          </a:r>
          <a:r>
            <a:rPr lang="tr-TR" sz="1800" kern="1200" dirty="0" smtClean="0"/>
            <a:t> (çay,kakao)</a:t>
          </a:r>
          <a:endParaRPr lang="tr-TR" sz="1800" kern="1200" dirty="0"/>
        </a:p>
      </dsp:txBody>
      <dsp:txXfrm>
        <a:off x="2106423" y="350242"/>
        <a:ext cx="1912739" cy="1147643"/>
      </dsp:txXfrm>
    </dsp:sp>
    <dsp:sp modelId="{C9B7F2C9-8479-4BBA-A4C7-89E07383AAA8}">
      <dsp:nvSpPr>
        <dsp:cNvPr id="0" name=""/>
        <dsp:cNvSpPr/>
      </dsp:nvSpPr>
      <dsp:spPr>
        <a:xfrm>
          <a:off x="4210436" y="350242"/>
          <a:ext cx="1912739" cy="1147643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Fosfat</a:t>
          </a:r>
        </a:p>
      </dsp:txBody>
      <dsp:txXfrm>
        <a:off x="4210436" y="350242"/>
        <a:ext cx="1912739" cy="1147643"/>
      </dsp:txXfrm>
    </dsp:sp>
    <dsp:sp modelId="{DF84FC47-B5C4-4A44-AC89-DE4C64190C5C}">
      <dsp:nvSpPr>
        <dsp:cNvPr id="0" name=""/>
        <dsp:cNvSpPr/>
      </dsp:nvSpPr>
      <dsp:spPr>
        <a:xfrm>
          <a:off x="6314449" y="350242"/>
          <a:ext cx="1912739" cy="1147643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/>
            <a:t>İnek sütü</a:t>
          </a:r>
          <a:endParaRPr lang="tr-TR" sz="1800" kern="1200" dirty="0" smtClean="0"/>
        </a:p>
      </dsp:txBody>
      <dsp:txXfrm>
        <a:off x="6314449" y="350242"/>
        <a:ext cx="1912739" cy="1147643"/>
      </dsp:txXfrm>
    </dsp:sp>
    <dsp:sp modelId="{879E68FE-F829-47A7-B24B-7EE63EB42FDE}">
      <dsp:nvSpPr>
        <dsp:cNvPr id="0" name=""/>
        <dsp:cNvSpPr/>
      </dsp:nvSpPr>
      <dsp:spPr>
        <a:xfrm>
          <a:off x="2411" y="1689159"/>
          <a:ext cx="1912739" cy="1147643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/>
            <a:t>Çinko</a:t>
          </a:r>
          <a:endParaRPr lang="tr-TR" sz="1800" kern="1200" dirty="0" smtClean="0"/>
        </a:p>
      </dsp:txBody>
      <dsp:txXfrm>
        <a:off x="2411" y="1689159"/>
        <a:ext cx="1912739" cy="1147643"/>
      </dsp:txXfrm>
    </dsp:sp>
    <dsp:sp modelId="{5EB7C87B-5F57-4178-97DE-BF97AF77351D}">
      <dsp:nvSpPr>
        <dsp:cNvPr id="0" name=""/>
        <dsp:cNvSpPr/>
      </dsp:nvSpPr>
      <dsp:spPr>
        <a:xfrm>
          <a:off x="2106423" y="1689159"/>
          <a:ext cx="1912739" cy="114764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Kalsiyum (süt, yoğurt, peynir)</a:t>
          </a:r>
          <a:endParaRPr lang="tr-TR" sz="1800" kern="1200" dirty="0"/>
        </a:p>
      </dsp:txBody>
      <dsp:txXfrm>
        <a:off x="2106423" y="1689159"/>
        <a:ext cx="1912739" cy="1147643"/>
      </dsp:txXfrm>
    </dsp:sp>
    <dsp:sp modelId="{AE179CD3-B7FC-4FD0-BE27-D506253CFDD3}">
      <dsp:nvSpPr>
        <dsp:cNvPr id="0" name=""/>
        <dsp:cNvSpPr/>
      </dsp:nvSpPr>
      <dsp:spPr>
        <a:xfrm>
          <a:off x="4210436" y="1689159"/>
          <a:ext cx="1912739" cy="1147643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/>
            <a:t>Bazı sebze proteinleri</a:t>
          </a:r>
          <a:endParaRPr lang="tr-TR" sz="1800" kern="1200" dirty="0" smtClean="0"/>
        </a:p>
      </dsp:txBody>
      <dsp:txXfrm>
        <a:off x="4210436" y="1689159"/>
        <a:ext cx="1912739" cy="1147643"/>
      </dsp:txXfrm>
    </dsp:sp>
    <dsp:sp modelId="{27D56487-736A-44B6-B293-7974FEE42C40}">
      <dsp:nvSpPr>
        <dsp:cNvPr id="0" name=""/>
        <dsp:cNvSpPr/>
      </dsp:nvSpPr>
      <dsp:spPr>
        <a:xfrm>
          <a:off x="6302131" y="1689159"/>
          <a:ext cx="1912739" cy="1147643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/>
            <a:t>Kahve</a:t>
          </a:r>
          <a:endParaRPr lang="tr-TR" sz="1800" kern="1200"/>
        </a:p>
      </dsp:txBody>
      <dsp:txXfrm>
        <a:off x="6302131" y="1689159"/>
        <a:ext cx="1912739" cy="1147643"/>
      </dsp:txXfrm>
    </dsp:sp>
    <dsp:sp modelId="{16CC7F38-924C-4444-B900-D486F4A07F76}">
      <dsp:nvSpPr>
        <dsp:cNvPr id="0" name=""/>
        <dsp:cNvSpPr/>
      </dsp:nvSpPr>
      <dsp:spPr>
        <a:xfrm>
          <a:off x="2411" y="3028077"/>
          <a:ext cx="1912739" cy="1147643"/>
        </a:xfrm>
        <a:prstGeom prst="rect">
          <a:avLst/>
        </a:prstGeom>
        <a:solidFill>
          <a:srgbClr val="C816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/>
            <a:t>Yumurta proteini</a:t>
          </a:r>
          <a:endParaRPr lang="tr-TR" sz="1800" kern="1200" dirty="0" smtClean="0"/>
        </a:p>
      </dsp:txBody>
      <dsp:txXfrm>
        <a:off x="2411" y="3028077"/>
        <a:ext cx="1912739" cy="1147643"/>
      </dsp:txXfrm>
    </dsp:sp>
    <dsp:sp modelId="{423D7093-E9E5-4117-B168-4ABB0D8A176A}">
      <dsp:nvSpPr>
        <dsp:cNvPr id="0" name=""/>
        <dsp:cNvSpPr/>
      </dsp:nvSpPr>
      <dsp:spPr>
        <a:xfrm>
          <a:off x="2106423" y="3028077"/>
          <a:ext cx="1912739" cy="1147643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Oksalat ( ıspanak,kara lahana,pancar, çikolata, çilek)</a:t>
          </a:r>
          <a:endParaRPr lang="tr-TR" sz="1800" kern="1200" dirty="0"/>
        </a:p>
      </dsp:txBody>
      <dsp:txXfrm>
        <a:off x="2106423" y="3028077"/>
        <a:ext cx="1912739" cy="1147643"/>
      </dsp:txXfrm>
    </dsp:sp>
    <dsp:sp modelId="{2555DD69-5364-4661-B54E-4438D53B011F}">
      <dsp:nvSpPr>
        <dsp:cNvPr id="0" name=""/>
        <dsp:cNvSpPr/>
      </dsp:nvSpPr>
      <dsp:spPr>
        <a:xfrm>
          <a:off x="6257947" y="3043248"/>
          <a:ext cx="1912739" cy="1147643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Yemeklerle birlikte alım</a:t>
          </a:r>
          <a:endParaRPr lang="tr-TR" sz="1800" kern="1200" dirty="0"/>
        </a:p>
      </dsp:txBody>
      <dsp:txXfrm>
        <a:off x="6257947" y="3043248"/>
        <a:ext cx="1912739" cy="1147643"/>
      </dsp:txXfrm>
    </dsp:sp>
    <dsp:sp modelId="{5A6BDA49-47CE-4D60-8B0A-B55078DEA0F2}">
      <dsp:nvSpPr>
        <dsp:cNvPr id="0" name=""/>
        <dsp:cNvSpPr/>
      </dsp:nvSpPr>
      <dsp:spPr>
        <a:xfrm>
          <a:off x="4186240" y="3043248"/>
          <a:ext cx="1912739" cy="1147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H2RB, PPI, </a:t>
          </a:r>
          <a:r>
            <a:rPr lang="tr-TR" sz="1800" kern="1200" dirty="0" err="1" smtClean="0"/>
            <a:t>antiasidler</a:t>
          </a:r>
          <a:endParaRPr lang="tr-TR" sz="1800" kern="1200" dirty="0"/>
        </a:p>
      </dsp:txBody>
      <dsp:txXfrm>
        <a:off x="4186240" y="3043248"/>
        <a:ext cx="1912739" cy="1147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02499-876D-4701-86A0-301CBC6A7820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3427F-5518-4890-BF92-523D63CEE7B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3427F-5518-4890-BF92-523D63CEE7B0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47B-2D67-415C-9E41-F724E67044D4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952A-C3D3-472F-8DF8-45C84B8BA9F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47B-2D67-415C-9E41-F724E67044D4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952A-C3D3-472F-8DF8-45C84B8BA9F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47B-2D67-415C-9E41-F724E67044D4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952A-C3D3-472F-8DF8-45C84B8BA9F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47B-2D67-415C-9E41-F724E67044D4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952A-C3D3-472F-8DF8-45C84B8BA9F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47B-2D67-415C-9E41-F724E67044D4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952A-C3D3-472F-8DF8-45C84B8BA9F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47B-2D67-415C-9E41-F724E67044D4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952A-C3D3-472F-8DF8-45C84B8BA9F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47B-2D67-415C-9E41-F724E67044D4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952A-C3D3-472F-8DF8-45C84B8BA9F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47B-2D67-415C-9E41-F724E67044D4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952A-C3D3-472F-8DF8-45C84B8BA9F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47B-2D67-415C-9E41-F724E67044D4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952A-C3D3-472F-8DF8-45C84B8BA9F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47B-2D67-415C-9E41-F724E67044D4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952A-C3D3-472F-8DF8-45C84B8BA9F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47B-2D67-415C-9E41-F724E67044D4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D952A-C3D3-472F-8DF8-45C84B8BA9F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1147B-2D67-415C-9E41-F724E67044D4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D952A-C3D3-472F-8DF8-45C84B8BA9F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image.posta.com.tr/i/posta/75/0x410/616d0bdf45d2a09550bb617e.jpg"/>
          <p:cNvPicPr>
            <a:picLocks noChangeAspect="1" noChangeArrowheads="1"/>
          </p:cNvPicPr>
          <p:nvPr/>
        </p:nvPicPr>
        <p:blipFill>
          <a:blip r:embed="rId2">
            <a:lum bright="-6000" contrast="-3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152400" dir="3420000" sx="84000" sy="84000" algn="ctr" rotWithShape="0">
              <a:srgbClr val="000000">
                <a:alpha val="36000"/>
              </a:srgbClr>
            </a:outerShdw>
          </a:effectLst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85720" y="1071546"/>
            <a:ext cx="8672546" cy="2671780"/>
          </a:xfrm>
        </p:spPr>
        <p:txBody>
          <a:bodyPr>
            <a:noAutofit/>
          </a:bodyPr>
          <a:lstStyle/>
          <a:p>
            <a:r>
              <a:rPr lang="tr-TR" b="1" dirty="0" smtClean="0"/>
              <a:t>Demir Eksikliği Anemisi Tedavisinde DOĞRU Bilinen YANLIŞLAR</a:t>
            </a:r>
            <a:endParaRPr lang="tr-TR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57290" y="4572008"/>
            <a:ext cx="6400800" cy="1752600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solidFill>
                  <a:schemeClr val="tx1"/>
                </a:solidFill>
              </a:rPr>
              <a:t>Dr. Kübra YEL UYGUN</a:t>
            </a:r>
          </a:p>
          <a:p>
            <a:r>
              <a:rPr lang="tr-TR" sz="2000" b="1" dirty="0" smtClean="0">
                <a:solidFill>
                  <a:schemeClr val="tx1"/>
                </a:solidFill>
              </a:rPr>
              <a:t>Konya Şehir Hastanesi</a:t>
            </a:r>
          </a:p>
          <a:p>
            <a:r>
              <a:rPr lang="tr-TR" sz="2000" b="1" dirty="0" smtClean="0">
                <a:solidFill>
                  <a:schemeClr val="tx1"/>
                </a:solidFill>
              </a:rPr>
              <a:t>1. Hematoloji ve </a:t>
            </a:r>
            <a:r>
              <a:rPr lang="tr-TR" sz="2000" b="1" dirty="0" err="1" smtClean="0">
                <a:solidFill>
                  <a:schemeClr val="tx1"/>
                </a:solidFill>
              </a:rPr>
              <a:t>İmmunoloji</a:t>
            </a:r>
            <a:r>
              <a:rPr lang="tr-TR" sz="2000" b="1" dirty="0" smtClean="0">
                <a:solidFill>
                  <a:schemeClr val="tx1"/>
                </a:solidFill>
              </a:rPr>
              <a:t> Sempozyumu</a:t>
            </a:r>
            <a:endParaRPr lang="tr-T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Yuvarlatılmış Çapraz Köşeli Dikdörtgen"/>
          <p:cNvSpPr/>
          <p:nvPr/>
        </p:nvSpPr>
        <p:spPr>
          <a:xfrm>
            <a:off x="571472" y="2500306"/>
            <a:ext cx="8358246" cy="1285884"/>
          </a:xfrm>
          <a:prstGeom prst="round2DiagRect">
            <a:avLst>
              <a:gd name="adj1" fmla="val 16667"/>
              <a:gd name="adj2" fmla="val 1365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500726"/>
          </a:xfrm>
        </p:spPr>
        <p:txBody>
          <a:bodyPr>
            <a:normAutofit fontScale="92500" lnSpcReduction="10000"/>
          </a:bodyPr>
          <a:lstStyle/>
          <a:p>
            <a:r>
              <a:rPr lang="tr-TR" sz="3000" dirty="0" smtClean="0"/>
              <a:t>GİS kanama nedenlerin  1/3’ü</a:t>
            </a:r>
          </a:p>
          <a:p>
            <a:endParaRPr lang="tr-TR" sz="3000" dirty="0" smtClean="0"/>
          </a:p>
          <a:p>
            <a:r>
              <a:rPr lang="tr-TR" sz="3000" dirty="0" err="1" smtClean="0"/>
              <a:t>Ferritin</a:t>
            </a:r>
            <a:r>
              <a:rPr lang="tr-TR" sz="3000" dirty="0" smtClean="0"/>
              <a:t> &lt; 12-15 mg/L </a:t>
            </a:r>
          </a:p>
          <a:p>
            <a:pPr>
              <a:buNone/>
            </a:pPr>
            <a:endParaRPr lang="tr-TR" sz="3000" dirty="0" smtClean="0"/>
          </a:p>
          <a:p>
            <a:pPr>
              <a:buNone/>
            </a:pPr>
            <a:r>
              <a:rPr lang="tr-TR" sz="3000" dirty="0" smtClean="0"/>
              <a:t>       Kronik Hastalıklar </a:t>
            </a:r>
          </a:p>
          <a:p>
            <a:pPr>
              <a:buNone/>
            </a:pPr>
            <a:r>
              <a:rPr lang="tr-TR" sz="3000" dirty="0" smtClean="0"/>
              <a:t>       </a:t>
            </a:r>
            <a:r>
              <a:rPr lang="tr-TR" sz="3000" dirty="0" err="1" smtClean="0"/>
              <a:t>Enflamasyon</a:t>
            </a:r>
            <a:endParaRPr lang="tr-TR" sz="3000" dirty="0" smtClean="0"/>
          </a:p>
          <a:p>
            <a:pPr>
              <a:buNone/>
            </a:pPr>
            <a:r>
              <a:rPr lang="tr-TR" sz="3000" dirty="0" smtClean="0"/>
              <a:t>            </a:t>
            </a:r>
          </a:p>
          <a:p>
            <a:endParaRPr lang="tr-TR" sz="3000" dirty="0" smtClean="0"/>
          </a:p>
          <a:p>
            <a:r>
              <a:rPr lang="tr-TR" sz="3000" dirty="0" smtClean="0"/>
              <a:t>Tedaviden tanıya;</a:t>
            </a:r>
          </a:p>
          <a:p>
            <a:pPr>
              <a:buNone/>
            </a:pPr>
            <a:endParaRPr lang="tr-TR" sz="3000" dirty="0" smtClean="0"/>
          </a:p>
          <a:p>
            <a:pPr>
              <a:buNone/>
            </a:pPr>
            <a:r>
              <a:rPr lang="tr-TR" sz="2200" dirty="0" smtClean="0"/>
              <a:t>              Demir </a:t>
            </a:r>
            <a:r>
              <a:rPr lang="tr-TR" sz="2200" dirty="0" err="1" smtClean="0"/>
              <a:t>malabsorpsiyonu</a:t>
            </a:r>
            <a:r>
              <a:rPr lang="tr-TR" sz="2200" dirty="0" smtClean="0"/>
              <a:t> veya devam eden kanama varsa güvenilir değil, </a:t>
            </a:r>
          </a:p>
          <a:p>
            <a:pPr>
              <a:buNone/>
            </a:pPr>
            <a:r>
              <a:rPr lang="tr-TR" sz="2200" dirty="0" smtClean="0"/>
              <a:t>              2-4 hafta içinde </a:t>
            </a:r>
            <a:r>
              <a:rPr lang="tr-TR" sz="2200" dirty="0" err="1" smtClean="0"/>
              <a:t>Hb</a:t>
            </a:r>
            <a:r>
              <a:rPr lang="tr-TR" sz="2200" dirty="0" smtClean="0"/>
              <a:t> değerinde 1-2 g/</a:t>
            </a:r>
            <a:r>
              <a:rPr lang="tr-TR" sz="2200" dirty="0" err="1" smtClean="0"/>
              <a:t>dL</a:t>
            </a:r>
            <a:r>
              <a:rPr lang="tr-TR" sz="2200" dirty="0" smtClean="0"/>
              <a:t> artışın tanısal değeri vardır.</a:t>
            </a:r>
          </a:p>
          <a:p>
            <a:pPr>
              <a:buNone/>
            </a:pPr>
            <a:endParaRPr lang="tr-TR" sz="3000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5139" t="23437" r="36310" b="6250"/>
          <a:stretch>
            <a:fillRect/>
          </a:stretch>
        </p:blipFill>
        <p:spPr bwMode="auto">
          <a:xfrm>
            <a:off x="7929554" y="0"/>
            <a:ext cx="1214446" cy="168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ek Köşesi Kesik Dikdörtgen"/>
          <p:cNvSpPr/>
          <p:nvPr/>
        </p:nvSpPr>
        <p:spPr>
          <a:xfrm>
            <a:off x="4214810" y="2643182"/>
            <a:ext cx="4143404" cy="1000132"/>
          </a:xfrm>
          <a:prstGeom prst="snip1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tr-TR" sz="2000" dirty="0" err="1" smtClean="0">
                <a:solidFill>
                  <a:schemeClr val="tx1"/>
                </a:solidFill>
              </a:rPr>
              <a:t>ferritin</a:t>
            </a:r>
            <a:r>
              <a:rPr lang="tr-TR" sz="2000" dirty="0" smtClean="0">
                <a:solidFill>
                  <a:schemeClr val="tx1"/>
                </a:solidFill>
              </a:rPr>
              <a:t> düzeyi  &lt; 100 µg/L</a:t>
            </a:r>
          </a:p>
          <a:p>
            <a:pPr>
              <a:buNone/>
            </a:pPr>
            <a:r>
              <a:rPr lang="tr-TR" sz="2000" dirty="0" err="1" smtClean="0">
                <a:solidFill>
                  <a:schemeClr val="tx1"/>
                </a:solidFill>
              </a:rPr>
              <a:t>ferritin</a:t>
            </a:r>
            <a:r>
              <a:rPr lang="tr-TR" sz="2000" dirty="0" smtClean="0">
                <a:solidFill>
                  <a:schemeClr val="tx1"/>
                </a:solidFill>
              </a:rPr>
              <a:t> 100-299 µg/L  + TSAT  &lt; %20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4275" t="42969" r="52233" b="19922"/>
          <a:stretch>
            <a:fillRect/>
          </a:stretch>
        </p:blipFill>
        <p:spPr bwMode="auto">
          <a:xfrm>
            <a:off x="214282" y="3286124"/>
            <a:ext cx="447239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Yuvarlatılmış Dikdörtgen"/>
          <p:cNvSpPr/>
          <p:nvPr/>
        </p:nvSpPr>
        <p:spPr>
          <a:xfrm>
            <a:off x="1071538" y="571480"/>
            <a:ext cx="707236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ym typeface="Wingdings" pitchFamily="2" charset="2"/>
              </a:rPr>
              <a:t>    </a:t>
            </a:r>
            <a:r>
              <a:rPr lang="tr-TR" sz="2000" b="1" dirty="0" smtClean="0">
                <a:sym typeface="Wingdings" pitchFamily="2" charset="2"/>
              </a:rPr>
              <a:t>FONKSİYONEL DEMİR EKSİKLİĞİ;</a:t>
            </a:r>
            <a:endParaRPr lang="tr-TR" sz="900" b="1" dirty="0" smtClean="0">
              <a:sym typeface="Wingdings" pitchFamily="2" charset="2"/>
            </a:endParaRPr>
          </a:p>
          <a:p>
            <a:endParaRPr lang="tr-TR" dirty="0" smtClean="0">
              <a:sym typeface="Wingdings" pitchFamily="2" charset="2"/>
            </a:endParaRPr>
          </a:p>
          <a:p>
            <a:pPr>
              <a:buNone/>
            </a:pPr>
            <a:r>
              <a:rPr lang="tr-TR" dirty="0" smtClean="0">
                <a:sym typeface="Wingdings" pitchFamily="2" charset="2"/>
              </a:rPr>
              <a:t>                    Normal bireyde  TSAT&lt; %20  +  </a:t>
            </a:r>
            <a:r>
              <a:rPr lang="tr-TR" dirty="0" err="1" smtClean="0">
                <a:sym typeface="Wingdings" pitchFamily="2" charset="2"/>
              </a:rPr>
              <a:t>ferritin</a:t>
            </a:r>
            <a:r>
              <a:rPr lang="tr-TR" dirty="0" smtClean="0">
                <a:sym typeface="Wingdings" pitchFamily="2" charset="2"/>
              </a:rPr>
              <a:t>&gt;30</a:t>
            </a:r>
            <a:r>
              <a:rPr lang="tr-TR" dirty="0" smtClean="0"/>
              <a:t> </a:t>
            </a:r>
            <a:r>
              <a:rPr lang="el-GR" dirty="0" smtClean="0"/>
              <a:t>μ</a:t>
            </a:r>
            <a:r>
              <a:rPr lang="tr-TR" dirty="0" smtClean="0"/>
              <a:t>g/L   </a:t>
            </a:r>
            <a:r>
              <a:rPr lang="tr-TR" sz="800" dirty="0" smtClean="0"/>
              <a:t>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>
                <a:sym typeface="Wingdings" pitchFamily="2" charset="2"/>
              </a:rPr>
              <a:t>                    kanserli hastada  TSAT &lt; %20  +  </a:t>
            </a:r>
            <a:r>
              <a:rPr lang="tr-TR" dirty="0" err="1" smtClean="0">
                <a:sym typeface="Wingdings" pitchFamily="2" charset="2"/>
              </a:rPr>
              <a:t>ferritin</a:t>
            </a:r>
            <a:r>
              <a:rPr lang="tr-TR" dirty="0" smtClean="0">
                <a:sym typeface="Wingdings" pitchFamily="2" charset="2"/>
              </a:rPr>
              <a:t> &gt;100 </a:t>
            </a:r>
            <a:r>
              <a:rPr lang="el-GR" dirty="0" smtClean="0"/>
              <a:t>μ</a:t>
            </a:r>
            <a:r>
              <a:rPr lang="tr-TR" dirty="0" smtClean="0"/>
              <a:t>g/L </a:t>
            </a:r>
            <a:endParaRPr lang="tr-TR" dirty="0" smtClean="0">
              <a:sym typeface="Wingdings" pitchFamily="2" charset="2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5214942" y="3214686"/>
            <a:ext cx="3571900" cy="292895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Fe</a:t>
            </a:r>
            <a:r>
              <a:rPr lang="tr-TR" dirty="0" smtClean="0">
                <a:sym typeface="Wingdings" pitchFamily="2" charset="2"/>
              </a:rPr>
              <a:t> var emilemiyor</a:t>
            </a:r>
          </a:p>
          <a:p>
            <a:pPr algn="ctr">
              <a:buNone/>
            </a:pPr>
            <a:endParaRPr lang="tr-TR" dirty="0" smtClean="0">
              <a:sym typeface="Wingdings" pitchFamily="2" charset="2"/>
            </a:endParaRPr>
          </a:p>
          <a:p>
            <a:pPr algn="ctr">
              <a:buNone/>
            </a:pP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Sitokinler</a:t>
            </a:r>
            <a:r>
              <a:rPr lang="tr-TR" dirty="0" smtClean="0">
                <a:sym typeface="Wingdings" pitchFamily="2" charset="2"/>
              </a:rPr>
              <a:t> , artmış </a:t>
            </a:r>
            <a:r>
              <a:rPr lang="tr-TR" dirty="0" err="1" smtClean="0">
                <a:sym typeface="Wingdings" pitchFamily="2" charset="2"/>
              </a:rPr>
              <a:t>hepsidin</a:t>
            </a:r>
            <a:endParaRPr lang="tr-TR" dirty="0" smtClean="0">
              <a:sym typeface="Wingdings" pitchFamily="2" charset="2"/>
            </a:endParaRPr>
          </a:p>
          <a:p>
            <a:pPr algn="ctr">
              <a:buNone/>
            </a:pPr>
            <a:endParaRPr lang="tr-TR" dirty="0" smtClean="0">
              <a:sym typeface="Wingdings" pitchFamily="2" charset="2"/>
            </a:endParaRPr>
          </a:p>
          <a:p>
            <a:pPr algn="ctr">
              <a:buNone/>
            </a:pPr>
            <a:r>
              <a:rPr lang="tr-TR" dirty="0" smtClean="0">
                <a:sym typeface="Wingdings" pitchFamily="2" charset="2"/>
              </a:rPr>
              <a:t>Eritrosit ömrü azalır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525963"/>
          </a:xfrm>
        </p:spPr>
        <p:txBody>
          <a:bodyPr>
            <a:normAutofit/>
          </a:bodyPr>
          <a:lstStyle/>
          <a:p>
            <a:endParaRPr lang="tr-TR" dirty="0" smtClean="0">
              <a:solidFill>
                <a:srgbClr val="FF0000"/>
              </a:solidFill>
            </a:endParaRPr>
          </a:p>
          <a:p>
            <a:endParaRPr lang="tr-TR" dirty="0" smtClean="0">
              <a:solidFill>
                <a:srgbClr val="FF0000"/>
              </a:solidFill>
            </a:endParaRPr>
          </a:p>
          <a:p>
            <a:endParaRPr lang="tr-TR" dirty="0" smtClean="0">
              <a:solidFill>
                <a:srgbClr val="FF0000"/>
              </a:solidFill>
            </a:endParaRPr>
          </a:p>
          <a:p>
            <a:endParaRPr lang="tr-TR" dirty="0" smtClean="0">
              <a:solidFill>
                <a:srgbClr val="FF0000"/>
              </a:solidFill>
            </a:endParaRPr>
          </a:p>
          <a:p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5429256" y="357166"/>
            <a:ext cx="2286016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Sabah aç karna tahlil alınmalı!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071538" y="1643050"/>
            <a:ext cx="3000396" cy="378621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dirty="0" smtClean="0"/>
          </a:p>
          <a:p>
            <a:r>
              <a:rPr lang="tr-TR" dirty="0" err="1" smtClean="0"/>
              <a:t>Hb</a:t>
            </a:r>
            <a:r>
              <a:rPr lang="tr-TR" dirty="0" smtClean="0"/>
              <a:t> ( </a:t>
            </a:r>
            <a:r>
              <a:rPr lang="tr-TR" dirty="0" err="1" smtClean="0"/>
              <a:t>Hb</a:t>
            </a:r>
            <a:r>
              <a:rPr lang="tr-TR" dirty="0" smtClean="0"/>
              <a:t> :  13 – 12 – 11 )</a:t>
            </a:r>
          </a:p>
          <a:p>
            <a:r>
              <a:rPr lang="tr-TR" dirty="0" smtClean="0"/>
              <a:t>MCV</a:t>
            </a:r>
          </a:p>
          <a:p>
            <a:r>
              <a:rPr lang="tr-TR" dirty="0" err="1" smtClean="0"/>
              <a:t>Fe</a:t>
            </a:r>
            <a:endParaRPr lang="tr-TR" dirty="0" smtClean="0"/>
          </a:p>
          <a:p>
            <a:r>
              <a:rPr lang="tr-TR" dirty="0" err="1" smtClean="0"/>
              <a:t>Ferritin</a:t>
            </a:r>
            <a:endParaRPr lang="tr-TR" dirty="0" smtClean="0"/>
          </a:p>
          <a:p>
            <a:r>
              <a:rPr lang="tr-TR" dirty="0" smtClean="0"/>
              <a:t>TSAT &lt; %20               </a:t>
            </a:r>
          </a:p>
          <a:p>
            <a:r>
              <a:rPr lang="tr-TR" dirty="0" err="1" smtClean="0"/>
              <a:t>Ferritin</a:t>
            </a:r>
            <a:r>
              <a:rPr lang="tr-TR" dirty="0" smtClean="0"/>
              <a:t>&lt; 30 </a:t>
            </a:r>
            <a:r>
              <a:rPr lang="tr-TR" dirty="0" err="1" smtClean="0"/>
              <a:t>ng</a:t>
            </a:r>
            <a:r>
              <a:rPr lang="tr-TR" dirty="0" smtClean="0"/>
              <a:t>/mL</a:t>
            </a:r>
          </a:p>
          <a:p>
            <a:r>
              <a:rPr lang="tr-TR" dirty="0" err="1" smtClean="0"/>
              <a:t>Rct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Retikulosit</a:t>
            </a:r>
            <a:r>
              <a:rPr lang="tr-TR" dirty="0" smtClean="0"/>
              <a:t> </a:t>
            </a:r>
            <a:r>
              <a:rPr lang="tr-TR" dirty="0" err="1" smtClean="0"/>
              <a:t>Hb’i</a:t>
            </a:r>
            <a:r>
              <a:rPr lang="tr-TR" dirty="0" smtClean="0"/>
              <a:t> (</a:t>
            </a:r>
            <a:r>
              <a:rPr lang="tr-TR" dirty="0" err="1" smtClean="0"/>
              <a:t>CHr</a:t>
            </a:r>
            <a:r>
              <a:rPr lang="tr-TR" dirty="0" smtClean="0"/>
              <a:t>)  &lt;%27,5</a:t>
            </a:r>
          </a:p>
          <a:p>
            <a:endParaRPr lang="tr-TR" dirty="0" smtClean="0"/>
          </a:p>
          <a:p>
            <a:pPr algn="ctr"/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4857752" y="1643050"/>
            <a:ext cx="3429024" cy="37862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dirty="0" smtClean="0"/>
          </a:p>
          <a:p>
            <a:r>
              <a:rPr lang="tr-TR" dirty="0" smtClean="0"/>
              <a:t>TDBK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PLT</a:t>
            </a:r>
          </a:p>
          <a:p>
            <a:r>
              <a:rPr lang="tr-TR" dirty="0" err="1" smtClean="0">
                <a:solidFill>
                  <a:schemeClr val="bg1"/>
                </a:solidFill>
              </a:rPr>
              <a:t>Ferritin</a:t>
            </a:r>
            <a:r>
              <a:rPr lang="tr-TR" dirty="0" smtClean="0">
                <a:solidFill>
                  <a:schemeClr val="bg1"/>
                </a:solidFill>
              </a:rPr>
              <a:t> indeksi (</a:t>
            </a:r>
            <a:r>
              <a:rPr lang="tr-TR" dirty="0" err="1" smtClean="0">
                <a:solidFill>
                  <a:schemeClr val="bg1"/>
                </a:solidFill>
              </a:rPr>
              <a:t>sTfR</a:t>
            </a:r>
            <a:r>
              <a:rPr lang="tr-TR" dirty="0" smtClean="0">
                <a:solidFill>
                  <a:schemeClr val="bg1"/>
                </a:solidFill>
              </a:rPr>
              <a:t>/</a:t>
            </a:r>
            <a:r>
              <a:rPr lang="tr-TR" dirty="0" err="1" smtClean="0">
                <a:solidFill>
                  <a:schemeClr val="bg1"/>
                </a:solidFill>
              </a:rPr>
              <a:t>ferritin</a:t>
            </a:r>
            <a:r>
              <a:rPr lang="tr-TR" dirty="0" smtClean="0">
                <a:solidFill>
                  <a:schemeClr val="bg1"/>
                </a:solidFill>
              </a:rPr>
              <a:t>) &gt;2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Serum </a:t>
            </a:r>
            <a:r>
              <a:rPr lang="tr-TR" dirty="0" err="1" smtClean="0">
                <a:solidFill>
                  <a:schemeClr val="bg1"/>
                </a:solidFill>
              </a:rPr>
              <a:t>transferrin</a:t>
            </a:r>
            <a:r>
              <a:rPr lang="tr-TR" dirty="0" smtClean="0">
                <a:solidFill>
                  <a:schemeClr val="bg1"/>
                </a:solidFill>
              </a:rPr>
              <a:t> reseptörü (</a:t>
            </a:r>
            <a:r>
              <a:rPr lang="tr-TR" dirty="0" err="1" smtClean="0">
                <a:solidFill>
                  <a:schemeClr val="bg1"/>
                </a:solidFill>
              </a:rPr>
              <a:t>sTfR</a:t>
            </a:r>
            <a:r>
              <a:rPr lang="tr-TR" dirty="0" smtClean="0">
                <a:solidFill>
                  <a:schemeClr val="bg1"/>
                </a:solidFill>
              </a:rPr>
              <a:t>)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Serbest eritrosit </a:t>
            </a:r>
            <a:r>
              <a:rPr lang="tr-TR" dirty="0" err="1" smtClean="0">
                <a:solidFill>
                  <a:schemeClr val="bg1"/>
                </a:solidFill>
              </a:rPr>
              <a:t>protoporfirini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err="1" smtClean="0">
                <a:solidFill>
                  <a:schemeClr val="bg1"/>
                </a:solidFill>
              </a:rPr>
              <a:t>Mentzer</a:t>
            </a:r>
            <a:r>
              <a:rPr lang="tr-TR" dirty="0" smtClean="0">
                <a:solidFill>
                  <a:schemeClr val="bg1"/>
                </a:solidFill>
              </a:rPr>
              <a:t> indeksi ( MCV/RBC ) &gt; 13</a:t>
            </a:r>
          </a:p>
          <a:p>
            <a:r>
              <a:rPr lang="tr-TR" dirty="0" err="1" smtClean="0">
                <a:solidFill>
                  <a:schemeClr val="bg1"/>
                </a:solidFill>
              </a:rPr>
              <a:t>sTfR</a:t>
            </a:r>
            <a:r>
              <a:rPr lang="tr-TR" dirty="0" smtClean="0">
                <a:solidFill>
                  <a:schemeClr val="bg1"/>
                </a:solidFill>
              </a:rPr>
              <a:t> / </a:t>
            </a:r>
            <a:r>
              <a:rPr lang="tr-TR" dirty="0" err="1" smtClean="0">
                <a:solidFill>
                  <a:schemeClr val="bg1"/>
                </a:solidFill>
              </a:rPr>
              <a:t>ferritin</a:t>
            </a:r>
            <a:r>
              <a:rPr lang="tr-TR" dirty="0" smtClean="0">
                <a:solidFill>
                  <a:schemeClr val="bg1"/>
                </a:solidFill>
              </a:rPr>
              <a:t>  (</a:t>
            </a:r>
            <a:r>
              <a:rPr lang="tr-TR" dirty="0" err="1" smtClean="0">
                <a:solidFill>
                  <a:schemeClr val="bg1"/>
                </a:solidFill>
              </a:rPr>
              <a:t>ferritin</a:t>
            </a:r>
            <a:r>
              <a:rPr lang="tr-TR" dirty="0" smtClean="0">
                <a:solidFill>
                  <a:schemeClr val="bg1"/>
                </a:solidFill>
              </a:rPr>
              <a:t> indeksi) &gt; 1</a:t>
            </a:r>
          </a:p>
          <a:p>
            <a:pPr algn="ctr"/>
            <a:endParaRPr lang="tr-TR" dirty="0" smtClean="0"/>
          </a:p>
        </p:txBody>
      </p:sp>
      <p:sp>
        <p:nvSpPr>
          <p:cNvPr id="10" name="9 Aşağı Ok"/>
          <p:cNvSpPr/>
          <p:nvPr/>
        </p:nvSpPr>
        <p:spPr>
          <a:xfrm>
            <a:off x="500034" y="1571612"/>
            <a:ext cx="500066" cy="43577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Yukarı Ok"/>
          <p:cNvSpPr/>
          <p:nvPr/>
        </p:nvSpPr>
        <p:spPr>
          <a:xfrm>
            <a:off x="8358214" y="1071546"/>
            <a:ext cx="500066" cy="43577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 b="33020"/>
          <a:stretch>
            <a:fillRect/>
          </a:stretch>
        </p:blipFill>
        <p:spPr>
          <a:xfrm>
            <a:off x="500034" y="0"/>
            <a:ext cx="8143932" cy="657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3929066"/>
            <a:ext cx="8643998" cy="192882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tr-TR" sz="2000" dirty="0" smtClean="0"/>
          </a:p>
          <a:p>
            <a:r>
              <a:rPr lang="tr-TR" sz="2000" dirty="0" err="1" smtClean="0"/>
              <a:t>BTT'deki</a:t>
            </a:r>
            <a:r>
              <a:rPr lang="tr-TR" sz="2000" dirty="0" smtClean="0"/>
              <a:t> demir eksikliğinin </a:t>
            </a:r>
            <a:r>
              <a:rPr lang="tr-TR" sz="2000" dirty="0" err="1" smtClean="0"/>
              <a:t>globin</a:t>
            </a:r>
            <a:r>
              <a:rPr lang="tr-TR" sz="2000" dirty="0" smtClean="0"/>
              <a:t> zincir sentezindeki dengesizliğe ek olarak </a:t>
            </a:r>
            <a:r>
              <a:rPr lang="tr-TR" sz="2000" dirty="0" err="1" smtClean="0"/>
              <a:t>hemopoietik</a:t>
            </a:r>
            <a:r>
              <a:rPr lang="tr-TR" sz="2000" dirty="0" smtClean="0"/>
              <a:t> besin eksikliğine yol açarak hemoglobin üretiminde daha fazla azalmaya neden olduğunu belirtilmiş.</a:t>
            </a:r>
          </a:p>
          <a:p>
            <a:pPr>
              <a:buNone/>
            </a:pPr>
            <a:endParaRPr lang="tr-TR" sz="1050" dirty="0" smtClean="0"/>
          </a:p>
          <a:p>
            <a:pPr algn="r">
              <a:buNone/>
            </a:pPr>
            <a:endParaRPr lang="tr-TR" sz="1050" dirty="0" smtClean="0"/>
          </a:p>
          <a:p>
            <a:pPr algn="r">
              <a:buNone/>
            </a:pPr>
            <a:endParaRPr lang="tr-TR" sz="1050" dirty="0" smtClean="0"/>
          </a:p>
          <a:p>
            <a:pPr algn="r">
              <a:buNone/>
            </a:pPr>
            <a:r>
              <a:rPr lang="tr-TR" sz="1050" dirty="0" smtClean="0"/>
              <a:t>Saraya AK, Kumar R, </a:t>
            </a:r>
            <a:r>
              <a:rPr lang="tr-TR" sz="1050" dirty="0" err="1" smtClean="0"/>
              <a:t>Kailash</a:t>
            </a:r>
            <a:r>
              <a:rPr lang="tr-TR" sz="1050" dirty="0" smtClean="0"/>
              <a:t> S, </a:t>
            </a:r>
            <a:r>
              <a:rPr lang="tr-TR" sz="1050" dirty="0" err="1" smtClean="0"/>
              <a:t>Sehgal</a:t>
            </a:r>
            <a:r>
              <a:rPr lang="tr-TR" sz="1050" dirty="0" smtClean="0"/>
              <a:t> AK. </a:t>
            </a:r>
            <a:r>
              <a:rPr lang="tr-TR" sz="1050" dirty="0" err="1" smtClean="0"/>
              <a:t>Iron</a:t>
            </a:r>
            <a:r>
              <a:rPr lang="tr-TR" sz="1050" dirty="0" smtClean="0"/>
              <a:t> </a:t>
            </a:r>
            <a:r>
              <a:rPr lang="tr-TR" sz="1050" dirty="0" err="1" smtClean="0"/>
              <a:t>deficiency</a:t>
            </a:r>
            <a:r>
              <a:rPr lang="tr-TR" sz="1050" dirty="0" smtClean="0"/>
              <a:t> in beta-</a:t>
            </a:r>
            <a:r>
              <a:rPr lang="tr-TR" sz="1050" dirty="0" err="1" smtClean="0"/>
              <a:t>heterozygous</a:t>
            </a:r>
            <a:r>
              <a:rPr lang="tr-TR" sz="1050" dirty="0" smtClean="0"/>
              <a:t> </a:t>
            </a:r>
            <a:r>
              <a:rPr lang="tr-TR" sz="1050" dirty="0" err="1" smtClean="0"/>
              <a:t>thalassaemia</a:t>
            </a:r>
            <a:r>
              <a:rPr lang="tr-TR" sz="1050" dirty="0" smtClean="0"/>
              <a:t>. </a:t>
            </a:r>
            <a:r>
              <a:rPr lang="tr-TR" sz="1050" dirty="0" err="1" smtClean="0"/>
              <a:t>Indian</a:t>
            </a:r>
            <a:r>
              <a:rPr lang="tr-TR" sz="1050" dirty="0" smtClean="0"/>
              <a:t> J </a:t>
            </a:r>
            <a:r>
              <a:rPr lang="tr-TR" sz="1050" dirty="0" err="1" smtClean="0"/>
              <a:t>Med</a:t>
            </a:r>
            <a:r>
              <a:rPr lang="tr-TR" sz="1050" dirty="0" smtClean="0"/>
              <a:t> </a:t>
            </a:r>
            <a:r>
              <a:rPr lang="tr-TR" sz="1050" dirty="0" err="1" smtClean="0"/>
              <a:t>Res</a:t>
            </a:r>
            <a:r>
              <a:rPr lang="tr-TR" sz="1050" dirty="0" smtClean="0"/>
              <a:t>. 1984 </a:t>
            </a:r>
            <a:r>
              <a:rPr lang="tr-TR" sz="1050" dirty="0" err="1" smtClean="0"/>
              <a:t>Jan</a:t>
            </a:r>
            <a:r>
              <a:rPr lang="tr-TR" sz="1050" dirty="0" smtClean="0"/>
              <a:t>;79:68-75. PMID: 6724654.  </a:t>
            </a:r>
            <a:endParaRPr lang="tr-TR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3609" t="48828" r="44546" b="16992"/>
          <a:stretch>
            <a:fillRect/>
          </a:stretch>
        </p:blipFill>
        <p:spPr bwMode="auto">
          <a:xfrm>
            <a:off x="4857752" y="500042"/>
            <a:ext cx="4143404" cy="2500330"/>
          </a:xfrm>
          <a:prstGeom prst="rect">
            <a:avLst/>
          </a:prstGeom>
          <a:noFill/>
          <a:ln w="38100">
            <a:solidFill>
              <a:srgbClr val="C816A2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24195" t="50977" r="32979" b="18750"/>
          <a:stretch>
            <a:fillRect/>
          </a:stretch>
        </p:blipFill>
        <p:spPr bwMode="auto">
          <a:xfrm>
            <a:off x="71406" y="714356"/>
            <a:ext cx="4572032" cy="200026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Demir Eksikliği Anemisi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 hastalık değil, bir bulgudur..</a:t>
            </a:r>
          </a:p>
          <a:p>
            <a:endParaRPr lang="tr-TR" dirty="0" smtClean="0"/>
          </a:p>
          <a:p>
            <a:r>
              <a:rPr lang="tr-TR" dirty="0" smtClean="0"/>
              <a:t>Tedavi  /  </a:t>
            </a:r>
            <a:r>
              <a:rPr lang="tr-TR" dirty="0" err="1" smtClean="0"/>
              <a:t>Etyoloji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Hematoloji ??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Klinik Başvuru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714348" y="1714488"/>
            <a:ext cx="3571900" cy="3857652"/>
          </a:xfrm>
          <a:prstGeom prst="rect">
            <a:avLst/>
          </a:prstGeom>
          <a:solidFill>
            <a:srgbClr val="C816A2"/>
          </a:solidFill>
          <a:ln>
            <a:solidFill>
              <a:srgbClr val="C816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/>
              <a:t>Halsizlik</a:t>
            </a:r>
          </a:p>
          <a:p>
            <a:endParaRPr lang="tr-TR" sz="2400" dirty="0" smtClean="0"/>
          </a:p>
          <a:p>
            <a:r>
              <a:rPr lang="tr-TR" sz="2400" dirty="0" smtClean="0"/>
              <a:t>Güçsüzlük</a:t>
            </a:r>
          </a:p>
          <a:p>
            <a:endParaRPr lang="tr-TR" sz="2400" dirty="0" smtClean="0"/>
          </a:p>
          <a:p>
            <a:r>
              <a:rPr lang="tr-TR" sz="2400" dirty="0" smtClean="0"/>
              <a:t>Baş ağrısı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İrritabilite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Huzursuz bacak sendromu</a:t>
            </a:r>
            <a:endParaRPr lang="tr-TR" sz="2400" dirty="0"/>
          </a:p>
        </p:txBody>
      </p:sp>
      <p:sp>
        <p:nvSpPr>
          <p:cNvPr id="5" name="4 Dikdörtgen"/>
          <p:cNvSpPr/>
          <p:nvPr/>
        </p:nvSpPr>
        <p:spPr>
          <a:xfrm>
            <a:off x="5072066" y="1714488"/>
            <a:ext cx="3357586" cy="3857652"/>
          </a:xfrm>
          <a:prstGeom prst="rect">
            <a:avLst/>
          </a:prstGeom>
          <a:solidFill>
            <a:srgbClr val="C816A2"/>
          </a:solidFill>
          <a:ln>
            <a:solidFill>
              <a:srgbClr val="C816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/>
              <a:t>Egzersiz </a:t>
            </a:r>
            <a:r>
              <a:rPr lang="tr-TR" sz="2400" dirty="0" err="1" smtClean="0"/>
              <a:t>intoleransı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Egzersizle nefes darlığı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Vertigo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err="1" smtClean="0"/>
              <a:t>Angina</a:t>
            </a:r>
            <a:r>
              <a:rPr lang="tr-TR" sz="2400" dirty="0" smtClean="0"/>
              <a:t> </a:t>
            </a:r>
            <a:r>
              <a:rPr lang="tr-TR" sz="2400" dirty="0" err="1" smtClean="0"/>
              <a:t>pektoris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err="1" smtClean="0"/>
              <a:t>Pika</a:t>
            </a:r>
            <a:endParaRPr lang="tr-T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4736" t="23437" r="25329" b="14062"/>
          <a:stretch>
            <a:fillRect/>
          </a:stretch>
        </p:blipFill>
        <p:spPr bwMode="auto">
          <a:xfrm>
            <a:off x="279837" y="-10607"/>
            <a:ext cx="8507005" cy="658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Dikdörtgen"/>
          <p:cNvSpPr/>
          <p:nvPr/>
        </p:nvSpPr>
        <p:spPr>
          <a:xfrm>
            <a:off x="214282" y="6215082"/>
            <a:ext cx="871543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0" y="785794"/>
            <a:ext cx="8229600" cy="5340369"/>
          </a:xfrm>
        </p:spPr>
        <p:txBody>
          <a:bodyPr>
            <a:normAutofit/>
          </a:bodyPr>
          <a:lstStyle/>
          <a:p>
            <a:r>
              <a:rPr lang="tr-TR" sz="2200" dirty="0" smtClean="0"/>
              <a:t>Deri muayenesi (</a:t>
            </a:r>
            <a:r>
              <a:rPr lang="tr-TR" sz="2200" dirty="0" err="1" smtClean="0"/>
              <a:t>telenjiektazi</a:t>
            </a:r>
            <a:r>
              <a:rPr lang="tr-TR" sz="2200" dirty="0" smtClean="0"/>
              <a:t>, </a:t>
            </a:r>
            <a:r>
              <a:rPr lang="tr-TR" sz="2200" dirty="0" err="1" smtClean="0"/>
              <a:t>Peutz</a:t>
            </a:r>
            <a:r>
              <a:rPr lang="tr-TR" sz="2200" dirty="0" smtClean="0"/>
              <a:t>-</a:t>
            </a:r>
            <a:r>
              <a:rPr lang="tr-TR" sz="2200" dirty="0" err="1" smtClean="0"/>
              <a:t>Jeghers</a:t>
            </a:r>
            <a:r>
              <a:rPr lang="tr-TR" sz="2200" dirty="0" smtClean="0"/>
              <a:t> sendromu ) </a:t>
            </a:r>
          </a:p>
          <a:p>
            <a:endParaRPr lang="tr-TR" sz="2200" dirty="0" smtClean="0"/>
          </a:p>
          <a:p>
            <a:r>
              <a:rPr lang="tr-TR" sz="2200" dirty="0" err="1" smtClean="0"/>
              <a:t>Gastro</a:t>
            </a:r>
            <a:r>
              <a:rPr lang="tr-TR" sz="2200" dirty="0" smtClean="0"/>
              <a:t>-</a:t>
            </a:r>
            <a:r>
              <a:rPr lang="tr-TR" sz="2200" dirty="0" err="1" smtClean="0"/>
              <a:t>kolonoskopi</a:t>
            </a:r>
            <a:r>
              <a:rPr lang="tr-TR" sz="2200" dirty="0" smtClean="0"/>
              <a:t> / </a:t>
            </a:r>
            <a:r>
              <a:rPr lang="tr-TR" sz="2200" dirty="0" err="1" smtClean="0"/>
              <a:t>enteroskopi</a:t>
            </a:r>
            <a:r>
              <a:rPr lang="tr-TR" sz="2200" dirty="0" smtClean="0"/>
              <a:t> / video kapsül endoskopi / </a:t>
            </a:r>
            <a:r>
              <a:rPr lang="tr-TR" sz="2200" dirty="0" err="1" smtClean="0"/>
              <a:t>mezenterik</a:t>
            </a:r>
            <a:r>
              <a:rPr lang="tr-TR" sz="2200" dirty="0" smtClean="0"/>
              <a:t> </a:t>
            </a:r>
            <a:r>
              <a:rPr lang="tr-TR" sz="2200" dirty="0" err="1" smtClean="0"/>
              <a:t>anjiografi</a:t>
            </a:r>
            <a:endParaRPr lang="tr-TR" sz="2200" dirty="0" smtClean="0"/>
          </a:p>
          <a:p>
            <a:pPr>
              <a:buNone/>
            </a:pPr>
            <a:r>
              <a:rPr lang="tr-TR" sz="2200" dirty="0" smtClean="0"/>
              <a:t>                                              ( </a:t>
            </a:r>
            <a:r>
              <a:rPr lang="tr-TR" sz="2200" dirty="0" err="1" smtClean="0"/>
              <a:t>Çölyak</a:t>
            </a:r>
            <a:r>
              <a:rPr lang="tr-TR" sz="2200" dirty="0" smtClean="0"/>
              <a:t> için </a:t>
            </a:r>
            <a:r>
              <a:rPr lang="tr-TR" sz="2200" dirty="0" err="1" smtClean="0"/>
              <a:t>bx</a:t>
            </a:r>
            <a:r>
              <a:rPr lang="tr-TR" sz="2200" dirty="0" smtClean="0"/>
              <a:t>! )</a:t>
            </a:r>
          </a:p>
          <a:p>
            <a:endParaRPr lang="tr-TR" sz="2200" dirty="0" smtClean="0"/>
          </a:p>
          <a:p>
            <a:r>
              <a:rPr lang="tr-TR" sz="2200" dirty="0" smtClean="0"/>
              <a:t>Anti-</a:t>
            </a:r>
            <a:r>
              <a:rPr lang="tr-TR" sz="2200" dirty="0" err="1" smtClean="0"/>
              <a:t>endomisyal</a:t>
            </a:r>
            <a:r>
              <a:rPr lang="tr-TR" sz="2200" dirty="0" smtClean="0"/>
              <a:t> antikor, doku </a:t>
            </a:r>
            <a:r>
              <a:rPr lang="tr-TR" sz="2200" dirty="0" err="1" smtClean="0"/>
              <a:t>transglutaminaz</a:t>
            </a:r>
            <a:r>
              <a:rPr lang="tr-TR" sz="2200" dirty="0" smtClean="0"/>
              <a:t> antikoru</a:t>
            </a:r>
          </a:p>
          <a:p>
            <a:endParaRPr lang="tr-TR" sz="2200" dirty="0" smtClean="0"/>
          </a:p>
          <a:p>
            <a:r>
              <a:rPr lang="tr-TR" sz="2200" dirty="0" smtClean="0"/>
              <a:t>H. </a:t>
            </a:r>
            <a:r>
              <a:rPr lang="tr-TR" sz="2200" dirty="0" err="1" smtClean="0"/>
              <a:t>Pylori</a:t>
            </a:r>
            <a:r>
              <a:rPr lang="tr-TR" sz="2200" dirty="0" smtClean="0"/>
              <a:t> testleri</a:t>
            </a:r>
          </a:p>
          <a:p>
            <a:endParaRPr lang="tr-TR" sz="2200" dirty="0" smtClean="0"/>
          </a:p>
          <a:p>
            <a:r>
              <a:rPr lang="tr-TR" sz="2200" dirty="0" smtClean="0"/>
              <a:t>Gaitada gizli kan </a:t>
            </a:r>
          </a:p>
          <a:p>
            <a:pPr>
              <a:buNone/>
            </a:pPr>
            <a:r>
              <a:rPr lang="tr-TR" sz="2200" dirty="0" smtClean="0"/>
              <a:t>                   insan </a:t>
            </a:r>
            <a:r>
              <a:rPr lang="tr-TR" sz="2200" dirty="0" err="1" smtClean="0"/>
              <a:t>Hb</a:t>
            </a:r>
            <a:endParaRPr lang="tr-TR" sz="2200" dirty="0" smtClean="0"/>
          </a:p>
          <a:p>
            <a:pPr>
              <a:buNone/>
            </a:pPr>
            <a:r>
              <a:rPr lang="tr-TR" sz="2200" dirty="0" smtClean="0"/>
              <a:t>                   </a:t>
            </a:r>
            <a:r>
              <a:rPr lang="tr-TR" sz="2200" dirty="0" err="1" smtClean="0"/>
              <a:t>transferrin</a:t>
            </a:r>
            <a:endParaRPr lang="tr-T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 b="26535"/>
          <a:stretch>
            <a:fillRect/>
          </a:stretch>
        </p:blipFill>
        <p:spPr>
          <a:xfrm>
            <a:off x="1000100" y="-1"/>
            <a:ext cx="7072362" cy="6742875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071538" y="4929198"/>
            <a:ext cx="300039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1142976" y="857232"/>
            <a:ext cx="4857784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477" t="34093" r="34026" b="15398"/>
          <a:stretch>
            <a:fillRect/>
          </a:stretch>
        </p:blipFill>
        <p:spPr bwMode="auto">
          <a:xfrm>
            <a:off x="1071537" y="714356"/>
            <a:ext cx="6608017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Katlanmış Nesne"/>
          <p:cNvSpPr/>
          <p:nvPr/>
        </p:nvSpPr>
        <p:spPr>
          <a:xfrm>
            <a:off x="7072330" y="285728"/>
            <a:ext cx="2071670" cy="857256"/>
          </a:xfrm>
          <a:prstGeom prst="foldedCorne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i="1" dirty="0" err="1" smtClean="0"/>
              <a:t>Porfirialar</a:t>
            </a:r>
            <a:endParaRPr lang="tr-TR" i="1" dirty="0" smtClean="0"/>
          </a:p>
          <a:p>
            <a:pPr algn="ctr"/>
            <a:r>
              <a:rPr lang="tr-TR" i="1" dirty="0" err="1" smtClean="0"/>
              <a:t>Sideroblastik</a:t>
            </a:r>
            <a:r>
              <a:rPr lang="tr-TR" i="1" dirty="0" smtClean="0"/>
              <a:t> anemi</a:t>
            </a:r>
            <a:endParaRPr lang="tr-TR" i="1" dirty="0"/>
          </a:p>
        </p:txBody>
      </p:sp>
      <p:sp>
        <p:nvSpPr>
          <p:cNvPr id="7" name="6 Katlanmış Nesne"/>
          <p:cNvSpPr/>
          <p:nvPr/>
        </p:nvSpPr>
        <p:spPr>
          <a:xfrm>
            <a:off x="7429520" y="5500702"/>
            <a:ext cx="1428760" cy="785818"/>
          </a:xfrm>
          <a:prstGeom prst="foldedCorne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i="1" dirty="0" err="1" smtClean="0"/>
              <a:t>Talasemiler</a:t>
            </a:r>
            <a:endParaRPr lang="tr-TR" i="1" dirty="0"/>
          </a:p>
        </p:txBody>
      </p:sp>
      <p:sp>
        <p:nvSpPr>
          <p:cNvPr id="8" name="7 Oval"/>
          <p:cNvSpPr/>
          <p:nvPr/>
        </p:nvSpPr>
        <p:spPr>
          <a:xfrm>
            <a:off x="5786446" y="714356"/>
            <a:ext cx="785818" cy="71438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Oval"/>
          <p:cNvSpPr/>
          <p:nvPr/>
        </p:nvSpPr>
        <p:spPr>
          <a:xfrm>
            <a:off x="3286116" y="5143512"/>
            <a:ext cx="4071966" cy="6429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5-Nokta Yıldız"/>
          <p:cNvSpPr/>
          <p:nvPr/>
        </p:nvSpPr>
        <p:spPr>
          <a:xfrm>
            <a:off x="3857620" y="285728"/>
            <a:ext cx="1571636" cy="1428760"/>
          </a:xfrm>
          <a:prstGeom prst="star5">
            <a:avLst/>
          </a:prstGeom>
          <a:noFill/>
          <a:ln w="762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tr-TR" dirty="0" smtClean="0"/>
              <a:t>Tedavi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</p:spPr>
        <p:txBody>
          <a:bodyPr>
            <a:normAutofit fontScale="62500" lnSpcReduction="20000"/>
          </a:bodyPr>
          <a:lstStyle/>
          <a:p>
            <a:r>
              <a:rPr lang="tr-TR" dirty="0" smtClean="0"/>
              <a:t>Tedavi günlük doz 180 mg (100-200mg)    </a:t>
            </a:r>
            <a:r>
              <a:rPr lang="tr-TR" sz="2600" dirty="0" smtClean="0"/>
              <a:t>-THD</a:t>
            </a:r>
          </a:p>
          <a:p>
            <a:endParaRPr lang="tr-TR" sz="2600" dirty="0" smtClean="0"/>
          </a:p>
          <a:p>
            <a:r>
              <a:rPr lang="tr-TR" sz="3300" dirty="0" smtClean="0"/>
              <a:t>3-6 mg/kg/gün</a:t>
            </a:r>
          </a:p>
          <a:p>
            <a:endParaRPr lang="tr-TR" dirty="0" smtClean="0"/>
          </a:p>
          <a:p>
            <a:r>
              <a:rPr lang="tr-TR" dirty="0" smtClean="0"/>
              <a:t>Günde 1*1 , GA 1*1 </a:t>
            </a:r>
            <a:r>
              <a:rPr lang="tr-TR" dirty="0" smtClean="0">
                <a:sym typeface="Wingdings" pitchFamily="2" charset="2"/>
              </a:rPr>
              <a:t>  </a:t>
            </a:r>
            <a:r>
              <a:rPr lang="tr-TR" dirty="0" smtClean="0"/>
              <a:t>etkinlik ve </a:t>
            </a:r>
            <a:r>
              <a:rPr lang="tr-TR" dirty="0" err="1" smtClean="0"/>
              <a:t>tolerabiliteyi</a:t>
            </a:r>
            <a:r>
              <a:rPr lang="tr-TR" dirty="0" smtClean="0"/>
              <a:t> arttırmak için  yeterli</a:t>
            </a:r>
          </a:p>
          <a:p>
            <a:endParaRPr lang="tr-TR" dirty="0" smtClean="0"/>
          </a:p>
          <a:p>
            <a:r>
              <a:rPr lang="tr-TR" dirty="0" smtClean="0"/>
              <a:t>Yüksek doz </a:t>
            </a:r>
            <a:r>
              <a:rPr lang="tr-TR" dirty="0" err="1" smtClean="0"/>
              <a:t>Fe</a:t>
            </a:r>
            <a:r>
              <a:rPr lang="tr-TR" dirty="0" smtClean="0"/>
              <a:t> </a:t>
            </a:r>
            <a:r>
              <a:rPr lang="tr-TR" dirty="0" err="1" smtClean="0"/>
              <a:t>hepsidini</a:t>
            </a:r>
            <a:r>
              <a:rPr lang="tr-TR" dirty="0" smtClean="0"/>
              <a:t> uyararak emilimi azaltıyor*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Boş mideye (yemekten 1,5-2 </a:t>
            </a:r>
            <a:r>
              <a:rPr lang="tr-TR" dirty="0" err="1" smtClean="0"/>
              <a:t>sa</a:t>
            </a:r>
            <a:r>
              <a:rPr lang="tr-TR" dirty="0" smtClean="0"/>
              <a:t> sonra)</a:t>
            </a:r>
          </a:p>
          <a:p>
            <a:r>
              <a:rPr lang="tr-TR" dirty="0" smtClean="0"/>
              <a:t>Diğer ilaçlarla  arasında en az 2 </a:t>
            </a:r>
            <a:r>
              <a:rPr lang="tr-TR" dirty="0" err="1" smtClean="0"/>
              <a:t>sa</a:t>
            </a:r>
            <a:r>
              <a:rPr lang="tr-TR" dirty="0" smtClean="0"/>
              <a:t> olmalı</a:t>
            </a:r>
          </a:p>
          <a:p>
            <a:endParaRPr lang="tr-TR" dirty="0" smtClean="0"/>
          </a:p>
          <a:p>
            <a:r>
              <a:rPr lang="tr-TR" dirty="0" err="1" smtClean="0"/>
              <a:t>Retikülositoz</a:t>
            </a:r>
            <a:r>
              <a:rPr lang="tr-TR" dirty="0" smtClean="0"/>
              <a:t> 4-5. günlerde</a:t>
            </a:r>
          </a:p>
          <a:p>
            <a:r>
              <a:rPr lang="tr-TR" dirty="0" err="1" smtClean="0"/>
              <a:t>Hb</a:t>
            </a:r>
            <a:r>
              <a:rPr lang="tr-TR" dirty="0" smtClean="0"/>
              <a:t> yükselmeye 2. haftada başlar</a:t>
            </a:r>
          </a:p>
          <a:p>
            <a:endParaRPr lang="tr-TR" dirty="0" smtClean="0"/>
          </a:p>
          <a:p>
            <a:r>
              <a:rPr lang="tr-TR" dirty="0" smtClean="0"/>
              <a:t>En az 3-6 ay tedavi (aneminin ciddiyetine ve devam eden kayba göre tedavi)</a:t>
            </a:r>
          </a:p>
          <a:p>
            <a:endParaRPr lang="tr-TR" dirty="0" smtClean="0"/>
          </a:p>
          <a:p>
            <a:r>
              <a:rPr lang="tr-TR" dirty="0" smtClean="0"/>
              <a:t>iv </a:t>
            </a:r>
            <a:r>
              <a:rPr lang="tr-TR" dirty="0" err="1" smtClean="0"/>
              <a:t>Fe</a:t>
            </a:r>
            <a:r>
              <a:rPr lang="tr-TR" dirty="0" smtClean="0"/>
              <a:t> – cevapsız ,</a:t>
            </a:r>
            <a:r>
              <a:rPr lang="tr-TR" dirty="0" err="1" smtClean="0"/>
              <a:t>intolere</a:t>
            </a:r>
            <a:r>
              <a:rPr lang="tr-TR" dirty="0" smtClean="0"/>
              <a:t> , hızlı yükseltmek gereken hastalara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6786514" y="6550223"/>
            <a:ext cx="2357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*Diego </a:t>
            </a:r>
            <a:r>
              <a:rPr lang="tr-TR" sz="1400" dirty="0" err="1" smtClean="0"/>
              <a:t>Moretti</a:t>
            </a:r>
            <a:r>
              <a:rPr lang="tr-TR" sz="1400" dirty="0" smtClean="0"/>
              <a:t>,  </a:t>
            </a:r>
            <a:r>
              <a:rPr lang="tr-TR" sz="1400" i="1" dirty="0" err="1" smtClean="0"/>
              <a:t>Blood</a:t>
            </a:r>
            <a:r>
              <a:rPr lang="tr-TR" sz="1400" dirty="0" smtClean="0"/>
              <a:t> 2015</a:t>
            </a:r>
            <a:endParaRPr lang="tr-TR" sz="1400" dirty="0"/>
          </a:p>
        </p:txBody>
      </p:sp>
      <p:sp>
        <p:nvSpPr>
          <p:cNvPr id="5" name="4 Yuvarlatılmış Dikdörtgen"/>
          <p:cNvSpPr/>
          <p:nvPr/>
        </p:nvSpPr>
        <p:spPr>
          <a:xfrm>
            <a:off x="6072198" y="3214686"/>
            <a:ext cx="2286016" cy="1643074"/>
          </a:xfrm>
          <a:prstGeom prst="roundRect">
            <a:avLst/>
          </a:prstGeom>
          <a:solidFill>
            <a:srgbClr val="93E1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002060"/>
                </a:solidFill>
              </a:rPr>
              <a:t>Bulantı kusma</a:t>
            </a:r>
          </a:p>
          <a:p>
            <a:pPr algn="ctr"/>
            <a:r>
              <a:rPr lang="tr-TR" dirty="0" smtClean="0">
                <a:solidFill>
                  <a:srgbClr val="002060"/>
                </a:solidFill>
              </a:rPr>
              <a:t>Kabızlık </a:t>
            </a:r>
            <a:r>
              <a:rPr lang="tr-TR" dirty="0" err="1" smtClean="0">
                <a:solidFill>
                  <a:srgbClr val="002060"/>
                </a:solidFill>
              </a:rPr>
              <a:t>diare</a:t>
            </a:r>
            <a:endParaRPr lang="tr-TR" dirty="0" smtClean="0">
              <a:solidFill>
                <a:srgbClr val="002060"/>
              </a:solidFill>
            </a:endParaRPr>
          </a:p>
          <a:p>
            <a:pPr algn="ctr"/>
            <a:r>
              <a:rPr lang="tr-TR" dirty="0" smtClean="0">
                <a:solidFill>
                  <a:srgbClr val="002060"/>
                </a:solidFill>
              </a:rPr>
              <a:t>Metalik tat</a:t>
            </a:r>
          </a:p>
          <a:p>
            <a:pPr algn="ctr"/>
            <a:r>
              <a:rPr lang="tr-TR" dirty="0" smtClean="0">
                <a:solidFill>
                  <a:srgbClr val="002060"/>
                </a:solidFill>
              </a:rPr>
              <a:t>Siyah dışkılama</a:t>
            </a:r>
            <a:endParaRPr lang="tr-T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Demir Emilimini Azaltanlar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053" t="27779" r="18940" b="20133"/>
          <a:stretch>
            <a:fillRect/>
          </a:stretch>
        </p:blipFill>
        <p:spPr bwMode="auto">
          <a:xfrm>
            <a:off x="214282" y="428604"/>
            <a:ext cx="8643998" cy="6000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dirty="0" err="1" smtClean="0"/>
              <a:t>Parenteral</a:t>
            </a:r>
            <a:r>
              <a:rPr lang="tr-TR" dirty="0" smtClean="0"/>
              <a:t> Demir Tedavi </a:t>
            </a:r>
            <a:r>
              <a:rPr lang="tr-TR" dirty="0" err="1" smtClean="0"/>
              <a:t>Endikasyonları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tr-TR" dirty="0" smtClean="0"/>
              <a:t> Oral tedaviye yanıtsızlık – </a:t>
            </a:r>
            <a:r>
              <a:rPr lang="tr-TR" dirty="0" err="1" smtClean="0"/>
              <a:t>intolerans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err="1" smtClean="0"/>
              <a:t>Gastrik</a:t>
            </a:r>
            <a:r>
              <a:rPr lang="tr-TR" dirty="0" smtClean="0"/>
              <a:t> cerrahi, H. </a:t>
            </a:r>
            <a:r>
              <a:rPr lang="tr-TR" dirty="0" err="1" smtClean="0"/>
              <a:t>Pylori</a:t>
            </a:r>
            <a:r>
              <a:rPr lang="tr-TR" dirty="0" smtClean="0"/>
              <a:t>, </a:t>
            </a:r>
            <a:r>
              <a:rPr lang="tr-TR" dirty="0" err="1" smtClean="0"/>
              <a:t>Çölyak</a:t>
            </a:r>
            <a:r>
              <a:rPr lang="tr-TR" dirty="0" smtClean="0"/>
              <a:t> hastalığı, </a:t>
            </a:r>
            <a:r>
              <a:rPr lang="tr-TR" dirty="0" err="1" smtClean="0"/>
              <a:t>atrofik</a:t>
            </a:r>
            <a:r>
              <a:rPr lang="tr-TR" dirty="0" smtClean="0"/>
              <a:t> gastrit, İBH, IRIDA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Dini nedenlerle transfüzyonu kabul etmeyen hasta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err="1" smtClean="0"/>
              <a:t>KBH’da</a:t>
            </a:r>
            <a:r>
              <a:rPr lang="tr-TR" dirty="0" smtClean="0"/>
              <a:t> ESA kullanımında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Hızlı yükselme ihtiyacı (2-3. </a:t>
            </a:r>
            <a:r>
              <a:rPr lang="tr-TR" dirty="0" err="1" smtClean="0"/>
              <a:t>trimester</a:t>
            </a:r>
            <a:r>
              <a:rPr lang="tr-TR" dirty="0" smtClean="0"/>
              <a:t> gebe –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err="1" smtClean="0"/>
              <a:t>koagülasyon</a:t>
            </a:r>
            <a:r>
              <a:rPr lang="tr-TR" dirty="0" smtClean="0"/>
              <a:t> bozukluğu olan kanayan hasta)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Kanser anemisinde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err="1" smtClean="0"/>
              <a:t>KKY’de</a:t>
            </a:r>
            <a:r>
              <a:rPr lang="tr-TR" dirty="0" smtClean="0"/>
              <a:t> anemi varlığında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Cerrahi öncesi anemide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6245899" y="6550223"/>
            <a:ext cx="2898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 err="1" smtClean="0"/>
              <a:t>Clara</a:t>
            </a:r>
            <a:r>
              <a:rPr lang="tr-TR" sz="1400" dirty="0" smtClean="0"/>
              <a:t> </a:t>
            </a:r>
            <a:r>
              <a:rPr lang="tr-TR" sz="1400" dirty="0" err="1" smtClean="0"/>
              <a:t>Camaschella</a:t>
            </a:r>
            <a:r>
              <a:rPr lang="tr-TR" sz="1400" dirty="0" smtClean="0"/>
              <a:t>.N </a:t>
            </a:r>
            <a:r>
              <a:rPr lang="tr-TR" sz="1400" dirty="0" err="1" smtClean="0"/>
              <a:t>Engl</a:t>
            </a:r>
            <a:r>
              <a:rPr lang="tr-TR" sz="1400" dirty="0" smtClean="0"/>
              <a:t> J </a:t>
            </a:r>
            <a:r>
              <a:rPr lang="tr-TR" sz="1400" dirty="0" err="1" smtClean="0"/>
              <a:t>Med</a:t>
            </a:r>
            <a:r>
              <a:rPr lang="tr-TR" sz="1400" dirty="0" smtClean="0"/>
              <a:t> 2015</a:t>
            </a:r>
            <a:endParaRPr lang="tr-TR" sz="1400" dirty="0"/>
          </a:p>
        </p:txBody>
      </p:sp>
      <p:sp>
        <p:nvSpPr>
          <p:cNvPr id="6" name="5 Tek Köşesi Yuvarlatılmış Dikdörtgen"/>
          <p:cNvSpPr/>
          <p:nvPr/>
        </p:nvSpPr>
        <p:spPr>
          <a:xfrm>
            <a:off x="5357818" y="3714752"/>
            <a:ext cx="3429024" cy="1714488"/>
          </a:xfrm>
          <a:prstGeom prst="round1Rect">
            <a:avLst>
              <a:gd name="adj" fmla="val 50000"/>
            </a:avLst>
          </a:prstGeom>
          <a:solidFill>
            <a:srgbClr val="9900CC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Preterm</a:t>
            </a:r>
            <a:r>
              <a:rPr lang="tr-TR" dirty="0" smtClean="0"/>
              <a:t> eylem</a:t>
            </a:r>
          </a:p>
          <a:p>
            <a:pPr algn="ctr"/>
            <a:r>
              <a:rPr lang="tr-TR" dirty="0" smtClean="0"/>
              <a:t>SGA bebek</a:t>
            </a:r>
          </a:p>
          <a:p>
            <a:pPr algn="ctr"/>
            <a:r>
              <a:rPr lang="tr-TR" dirty="0" smtClean="0"/>
              <a:t>Artmış anne ve </a:t>
            </a:r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 err="1" smtClean="0"/>
              <a:t>mortalite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43834" y="0"/>
            <a:ext cx="1500166" cy="928670"/>
          </a:xfrm>
        </p:spPr>
        <p:txBody>
          <a:bodyPr>
            <a:normAutofit/>
          </a:bodyPr>
          <a:lstStyle/>
          <a:p>
            <a:r>
              <a:rPr lang="tr-TR" sz="3200" dirty="0" smtClean="0"/>
              <a:t>  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endParaRPr lang="tr-TR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0" y="0"/>
            <a:ext cx="9144000" cy="264318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tr-TR" sz="1600" dirty="0" smtClean="0"/>
              <a:t>• Hastanın oral demir tedavisine uyumu ya da tahammülü yoksa, </a:t>
            </a:r>
          </a:p>
          <a:p>
            <a:pPr>
              <a:buNone/>
            </a:pPr>
            <a:r>
              <a:rPr lang="tr-TR" sz="1600" dirty="0" smtClean="0"/>
              <a:t>• Aneminin ağır olması, </a:t>
            </a:r>
          </a:p>
          <a:p>
            <a:pPr>
              <a:buNone/>
            </a:pPr>
            <a:r>
              <a:rPr lang="tr-TR" sz="1600" dirty="0" smtClean="0"/>
              <a:t>• Kan kaybının devam etmesi, </a:t>
            </a:r>
          </a:p>
          <a:p>
            <a:pPr>
              <a:buNone/>
            </a:pPr>
            <a:r>
              <a:rPr lang="tr-TR" sz="1600" dirty="0" smtClean="0"/>
              <a:t>• </a:t>
            </a:r>
            <a:r>
              <a:rPr lang="tr-TR" sz="1600" dirty="0" err="1" smtClean="0"/>
              <a:t>Gastrointestinal</a:t>
            </a:r>
            <a:r>
              <a:rPr lang="tr-TR" sz="1600" dirty="0" smtClean="0"/>
              <a:t> hastalığın alevlenmesi (</a:t>
            </a:r>
            <a:r>
              <a:rPr lang="tr-TR" sz="1600" dirty="0" err="1" smtClean="0"/>
              <a:t>ülseratif</a:t>
            </a:r>
            <a:r>
              <a:rPr lang="tr-TR" sz="1600" dirty="0" smtClean="0"/>
              <a:t> kolit), </a:t>
            </a:r>
          </a:p>
          <a:p>
            <a:pPr>
              <a:buNone/>
            </a:pPr>
            <a:r>
              <a:rPr lang="tr-TR" sz="1600" dirty="0" smtClean="0"/>
              <a:t>• Demir emilim bozukluğunun olması, </a:t>
            </a:r>
          </a:p>
          <a:p>
            <a:pPr>
              <a:buNone/>
            </a:pPr>
            <a:r>
              <a:rPr lang="tr-TR" sz="1600" dirty="0" smtClean="0"/>
              <a:t>• Hemodiyaliz hastaları, </a:t>
            </a:r>
          </a:p>
          <a:p>
            <a:pPr>
              <a:buNone/>
            </a:pPr>
            <a:r>
              <a:rPr lang="tr-TR" sz="1600" dirty="0" smtClean="0"/>
              <a:t>• İşlevsel demir eksikliği (EPO tedavisinde olan böbrek hastası, kanser hastası, </a:t>
            </a:r>
            <a:r>
              <a:rPr lang="tr-TR" sz="1600" dirty="0" err="1" smtClean="0"/>
              <a:t>otolog</a:t>
            </a:r>
            <a:r>
              <a:rPr lang="tr-TR" sz="1600" dirty="0" smtClean="0"/>
              <a:t> kan transfüzyonu adayı)</a:t>
            </a:r>
          </a:p>
        </p:txBody>
      </p:sp>
      <p:sp>
        <p:nvSpPr>
          <p:cNvPr id="5" name="4 Dikdörtgen"/>
          <p:cNvSpPr/>
          <p:nvPr/>
        </p:nvSpPr>
        <p:spPr>
          <a:xfrm>
            <a:off x="0" y="3929066"/>
            <a:ext cx="9144064" cy="192882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err="1" smtClean="0"/>
              <a:t>Ferrik</a:t>
            </a:r>
            <a:r>
              <a:rPr lang="tr-TR" sz="2000" b="1" dirty="0" smtClean="0"/>
              <a:t>-</a:t>
            </a:r>
            <a:r>
              <a:rPr lang="tr-TR" sz="2000" b="1" dirty="0" err="1" smtClean="0"/>
              <a:t>karboksimaltoz</a:t>
            </a:r>
            <a:r>
              <a:rPr lang="tr-TR" sz="2000" b="1" dirty="0" smtClean="0"/>
              <a:t> (</a:t>
            </a:r>
            <a:r>
              <a:rPr lang="tr-TR" sz="2000" b="1" dirty="0" err="1" smtClean="0"/>
              <a:t>Ferinject</a:t>
            </a:r>
            <a:r>
              <a:rPr lang="tr-TR" sz="2000" b="1" dirty="0" smtClean="0"/>
              <a:t>) </a:t>
            </a:r>
            <a:r>
              <a:rPr lang="tr-TR" dirty="0" smtClean="0"/>
              <a:t>günlük doz 1000 mg olarak</a:t>
            </a:r>
          </a:p>
          <a:p>
            <a:endParaRPr lang="tr-TR" dirty="0" smtClean="0"/>
          </a:p>
          <a:p>
            <a:r>
              <a:rPr lang="tr-TR" sz="2000" b="1" dirty="0" smtClean="0"/>
              <a:t>Demir </a:t>
            </a:r>
            <a:r>
              <a:rPr lang="tr-TR" sz="2000" b="1" dirty="0" err="1" smtClean="0"/>
              <a:t>sükroz</a:t>
            </a:r>
            <a:r>
              <a:rPr lang="tr-TR" sz="2000" b="1" dirty="0" smtClean="0"/>
              <a:t> (</a:t>
            </a:r>
            <a:r>
              <a:rPr lang="tr-TR" sz="2000" b="1" dirty="0" err="1" smtClean="0"/>
              <a:t>Venofer</a:t>
            </a:r>
            <a:r>
              <a:rPr lang="tr-TR" sz="2000" b="1" dirty="0" smtClean="0"/>
              <a:t>®)  </a:t>
            </a:r>
            <a:r>
              <a:rPr lang="tr-TR" dirty="0" smtClean="0"/>
              <a:t>200 </a:t>
            </a:r>
            <a:r>
              <a:rPr lang="tr-TR" dirty="0" err="1" smtClean="0"/>
              <a:t>mg’lik</a:t>
            </a:r>
            <a:r>
              <a:rPr lang="tr-TR" dirty="0" smtClean="0"/>
              <a:t> tek seferlik uygulamalar şeklinde</a:t>
            </a:r>
          </a:p>
        </p:txBody>
      </p:sp>
      <p:sp>
        <p:nvSpPr>
          <p:cNvPr id="6" name="5 Dikdörtgen"/>
          <p:cNvSpPr/>
          <p:nvPr/>
        </p:nvSpPr>
        <p:spPr>
          <a:xfrm>
            <a:off x="0" y="2643182"/>
            <a:ext cx="9144000" cy="128588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/>
              <a:t>-Erken dönemde; </a:t>
            </a:r>
            <a:r>
              <a:rPr lang="tr-TR" dirty="0" smtClean="0"/>
              <a:t>hipotansiyon, kas krampları, </a:t>
            </a:r>
            <a:r>
              <a:rPr lang="tr-TR" dirty="0" err="1" smtClean="0"/>
              <a:t>diare</a:t>
            </a:r>
            <a:r>
              <a:rPr lang="tr-TR" dirty="0" smtClean="0"/>
              <a:t>, ürtiker, ateş, bulantı, kusma,hipertansiyon, göğüs ağrısı, anafilaksi</a:t>
            </a:r>
          </a:p>
          <a:p>
            <a:r>
              <a:rPr lang="tr-TR" b="1" dirty="0" smtClean="0"/>
              <a:t>-Geç dönemde; </a:t>
            </a:r>
            <a:r>
              <a:rPr lang="tr-TR" dirty="0" err="1" smtClean="0"/>
              <a:t>lenfadenopati</a:t>
            </a:r>
            <a:r>
              <a:rPr lang="tr-TR" dirty="0" smtClean="0"/>
              <a:t>, </a:t>
            </a:r>
            <a:r>
              <a:rPr lang="tr-TR" dirty="0" err="1" smtClean="0"/>
              <a:t>miyalji</a:t>
            </a:r>
            <a:r>
              <a:rPr lang="tr-TR" dirty="0" smtClean="0"/>
              <a:t>, </a:t>
            </a:r>
            <a:r>
              <a:rPr lang="tr-TR" dirty="0" err="1" smtClean="0"/>
              <a:t>artralji</a:t>
            </a:r>
            <a:r>
              <a:rPr lang="tr-TR" dirty="0" smtClean="0"/>
              <a:t> ve ateş </a:t>
            </a:r>
          </a:p>
          <a:p>
            <a:r>
              <a:rPr lang="tr-TR" dirty="0" smtClean="0"/>
              <a:t>-</a:t>
            </a:r>
            <a:r>
              <a:rPr lang="tr-TR" dirty="0" err="1" smtClean="0"/>
              <a:t>hipofosfatemi</a:t>
            </a:r>
            <a:r>
              <a:rPr lang="tr-TR" dirty="0" smtClean="0"/>
              <a:t>!!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0" y="5857892"/>
            <a:ext cx="9144000" cy="100010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/>
              <a:t>Demir metabolizması kontrol testleri, demir tedavisi bittikten EN AZ 8 GÜN SONRA yapılmalıdır</a:t>
            </a:r>
            <a:endParaRPr lang="tr-TR" dirty="0"/>
          </a:p>
        </p:txBody>
      </p:sp>
      <p:sp>
        <p:nvSpPr>
          <p:cNvPr id="8" name="7 Yuvarlatılmış Dikdörtgen"/>
          <p:cNvSpPr/>
          <p:nvPr/>
        </p:nvSpPr>
        <p:spPr>
          <a:xfrm>
            <a:off x="8001024" y="214290"/>
            <a:ext cx="714380" cy="35719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THD</a:t>
            </a:r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053" t="34093" r="19828" b="18555"/>
          <a:stretch>
            <a:fillRect/>
          </a:stretch>
        </p:blipFill>
        <p:spPr bwMode="auto">
          <a:xfrm>
            <a:off x="214282" y="1571612"/>
            <a:ext cx="8715436" cy="4500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0" y="357166"/>
            <a:ext cx="9144000" cy="923330"/>
          </a:xfrm>
          <a:prstGeom prst="rect">
            <a:avLst/>
          </a:prstGeom>
          <a:solidFill>
            <a:srgbClr val="C816A2"/>
          </a:solidFill>
          <a:ln>
            <a:solidFill>
              <a:srgbClr val="C816A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en-US" dirty="0" smtClean="0"/>
              <a:t>modified </a:t>
            </a:r>
            <a:r>
              <a:rPr lang="en-US" dirty="0" err="1" smtClean="0"/>
              <a:t>Ganzoni</a:t>
            </a:r>
            <a:r>
              <a:rPr lang="en-US" dirty="0" smtClean="0"/>
              <a:t> formula </a:t>
            </a:r>
            <a:r>
              <a:rPr lang="tr-TR" dirty="0" smtClean="0"/>
              <a:t>= </a:t>
            </a:r>
            <a:r>
              <a:rPr lang="en-US" dirty="0" smtClean="0"/>
              <a:t>(subject weight in kilograms </a:t>
            </a:r>
            <a:r>
              <a:rPr lang="tr-TR" dirty="0" smtClean="0"/>
              <a:t>x</a:t>
            </a:r>
            <a:r>
              <a:rPr lang="en-US" dirty="0" smtClean="0"/>
              <a:t> [15 – current </a:t>
            </a:r>
            <a:r>
              <a:rPr lang="en-US" dirty="0" err="1" smtClean="0"/>
              <a:t>Hb</a:t>
            </a:r>
            <a:r>
              <a:rPr lang="en-US" dirty="0" smtClean="0"/>
              <a:t> g/</a:t>
            </a:r>
            <a:r>
              <a:rPr lang="en-US" dirty="0" err="1" smtClean="0"/>
              <a:t>dL</a:t>
            </a:r>
            <a:r>
              <a:rPr lang="en-US" dirty="0" smtClean="0"/>
              <a:t>] </a:t>
            </a:r>
            <a:r>
              <a:rPr lang="tr-TR" dirty="0" smtClean="0"/>
              <a:t>x</a:t>
            </a:r>
            <a:r>
              <a:rPr lang="en-US" dirty="0" smtClean="0"/>
              <a:t> 2.4 </a:t>
            </a:r>
            <a:r>
              <a:rPr lang="tr-TR" dirty="0" smtClean="0"/>
              <a:t>+</a:t>
            </a:r>
            <a:r>
              <a:rPr lang="en-US" dirty="0" smtClean="0"/>
              <a:t> 500)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00108"/>
            <a:ext cx="8686800" cy="5126055"/>
          </a:xfrm>
        </p:spPr>
        <p:txBody>
          <a:bodyPr>
            <a:normAutofit/>
          </a:bodyPr>
          <a:lstStyle/>
          <a:p>
            <a:pPr>
              <a:buNone/>
            </a:pPr>
            <a:endParaRPr lang="tr-TR" b="1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0" y="0"/>
            <a:ext cx="4857784" cy="2571768"/>
          </a:xfrm>
          <a:prstGeom prst="rect">
            <a:avLst/>
          </a:prstGeom>
          <a:solidFill>
            <a:srgbClr val="E12B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               Demir </a:t>
            </a:r>
            <a:r>
              <a:rPr lang="tr-TR" sz="2400" b="1" dirty="0" err="1" smtClean="0"/>
              <a:t>sükroz</a:t>
            </a:r>
            <a:r>
              <a:rPr lang="tr-TR" sz="2400" b="1" dirty="0" smtClean="0"/>
              <a:t>:</a:t>
            </a:r>
          </a:p>
          <a:p>
            <a:r>
              <a:rPr lang="tr-TR" dirty="0" smtClean="0"/>
              <a:t>haftada 1-3 kez 100-200 mg</a:t>
            </a:r>
          </a:p>
          <a:p>
            <a:pPr>
              <a:buNone/>
            </a:pPr>
            <a:r>
              <a:rPr lang="tr-TR" dirty="0" smtClean="0"/>
              <a:t>test dozu+</a:t>
            </a:r>
          </a:p>
          <a:p>
            <a:pPr>
              <a:buNone/>
            </a:pPr>
            <a:r>
              <a:rPr lang="tr-TR" dirty="0" smtClean="0"/>
              <a:t>1 </a:t>
            </a:r>
            <a:r>
              <a:rPr lang="tr-TR" dirty="0" err="1" smtClean="0"/>
              <a:t>amp</a:t>
            </a:r>
            <a:r>
              <a:rPr lang="tr-TR" dirty="0" smtClean="0"/>
              <a:t> </a:t>
            </a:r>
            <a:r>
              <a:rPr lang="tr-TR" dirty="0" err="1" smtClean="0"/>
              <a:t>puşe</a:t>
            </a:r>
            <a:r>
              <a:rPr lang="tr-TR" dirty="0" smtClean="0"/>
              <a:t> 5 </a:t>
            </a:r>
            <a:r>
              <a:rPr lang="tr-TR" dirty="0" err="1" smtClean="0"/>
              <a:t>dkda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1 </a:t>
            </a:r>
            <a:r>
              <a:rPr lang="tr-TR" dirty="0" err="1" smtClean="0"/>
              <a:t>amp</a:t>
            </a:r>
            <a:r>
              <a:rPr lang="tr-TR" dirty="0" smtClean="0"/>
              <a:t> en fazla 100 </a:t>
            </a:r>
            <a:r>
              <a:rPr lang="tr-TR" dirty="0" err="1" smtClean="0"/>
              <a:t>cc</a:t>
            </a:r>
            <a:r>
              <a:rPr lang="tr-TR" dirty="0" smtClean="0"/>
              <a:t> </a:t>
            </a:r>
            <a:r>
              <a:rPr lang="tr-TR" dirty="0" err="1" smtClean="0"/>
              <a:t>izotonik</a:t>
            </a:r>
            <a:r>
              <a:rPr lang="tr-TR" dirty="0" smtClean="0"/>
              <a:t> içinde </a:t>
            </a:r>
            <a:r>
              <a:rPr lang="tr-TR" dirty="0" err="1" smtClean="0"/>
              <a:t>enaz</a:t>
            </a:r>
            <a:r>
              <a:rPr lang="tr-TR" dirty="0" smtClean="0"/>
              <a:t> 15 </a:t>
            </a:r>
            <a:r>
              <a:rPr lang="tr-TR" dirty="0" err="1" smtClean="0"/>
              <a:t>dkda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2 </a:t>
            </a:r>
            <a:r>
              <a:rPr lang="tr-TR" dirty="0" err="1" smtClean="0"/>
              <a:t>amp</a:t>
            </a:r>
            <a:r>
              <a:rPr lang="tr-TR" dirty="0" smtClean="0"/>
              <a:t>                                                                30 </a:t>
            </a:r>
            <a:r>
              <a:rPr lang="tr-TR" dirty="0" err="1" smtClean="0"/>
              <a:t>dkda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gebelik kategorisi B</a:t>
            </a:r>
          </a:p>
        </p:txBody>
      </p:sp>
      <p:sp>
        <p:nvSpPr>
          <p:cNvPr id="5" name="4 Dikdörtgen"/>
          <p:cNvSpPr/>
          <p:nvPr/>
        </p:nvSpPr>
        <p:spPr>
          <a:xfrm>
            <a:off x="0" y="3143248"/>
            <a:ext cx="6500858" cy="1928802"/>
          </a:xfrm>
          <a:prstGeom prst="rect">
            <a:avLst/>
          </a:prstGeom>
          <a:solidFill>
            <a:srgbClr val="40C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                    </a:t>
            </a:r>
            <a:r>
              <a:rPr lang="tr-TR" sz="2400" b="1" dirty="0" err="1" smtClean="0"/>
              <a:t>Ferrik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karboksimaltoz</a:t>
            </a:r>
            <a:r>
              <a:rPr lang="tr-TR" sz="2400" b="1" dirty="0" smtClean="0"/>
              <a:t>:</a:t>
            </a:r>
          </a:p>
          <a:p>
            <a:r>
              <a:rPr lang="tr-TR" dirty="0" smtClean="0"/>
              <a:t>haftada 1 günde </a:t>
            </a:r>
            <a:r>
              <a:rPr lang="tr-TR" dirty="0" err="1" smtClean="0"/>
              <a:t>max</a:t>
            </a:r>
            <a:r>
              <a:rPr lang="tr-TR" dirty="0" smtClean="0"/>
              <a:t> 1000 mg 250cc </a:t>
            </a:r>
            <a:r>
              <a:rPr lang="tr-TR" dirty="0" err="1" smtClean="0"/>
              <a:t>izotonikte</a:t>
            </a:r>
            <a:r>
              <a:rPr lang="tr-TR" dirty="0" smtClean="0"/>
              <a:t> </a:t>
            </a:r>
            <a:r>
              <a:rPr lang="tr-TR" dirty="0" err="1" smtClean="0"/>
              <a:t>enaz</a:t>
            </a:r>
            <a:r>
              <a:rPr lang="tr-TR" dirty="0" smtClean="0"/>
              <a:t> 15 </a:t>
            </a:r>
            <a:r>
              <a:rPr lang="tr-TR" dirty="0" err="1" smtClean="0"/>
              <a:t>dkda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gebelik kategorisi  C</a:t>
            </a:r>
          </a:p>
          <a:p>
            <a:pPr>
              <a:buNone/>
            </a:pPr>
            <a:r>
              <a:rPr lang="tr-TR" dirty="0" err="1" smtClean="0"/>
              <a:t>KBH’da</a:t>
            </a:r>
            <a:r>
              <a:rPr lang="tr-TR" dirty="0" smtClean="0"/>
              <a:t> HD+’ günde 200 mg, karaciğer hastalığında verme</a:t>
            </a:r>
          </a:p>
        </p:txBody>
      </p:sp>
      <p:pic>
        <p:nvPicPr>
          <p:cNvPr id="6" name="Picture 2" descr="https://jhoponline.com/images/jhop/2023/December/Management-Iron-Infusion-tabl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2985" y="0"/>
            <a:ext cx="4291015" cy="3786190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0" y="5572140"/>
            <a:ext cx="9144000" cy="1285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Her iki preparat arasında birbirlerine üstünlük saptanmamış</a:t>
            </a:r>
          </a:p>
          <a:p>
            <a:pPr algn="ctr"/>
            <a:r>
              <a:rPr lang="tr-TR" sz="2000" dirty="0" err="1" smtClean="0"/>
              <a:t>Ferrik</a:t>
            </a:r>
            <a:r>
              <a:rPr lang="tr-TR" sz="2000" dirty="0" smtClean="0"/>
              <a:t> </a:t>
            </a:r>
            <a:r>
              <a:rPr lang="tr-TR" sz="2000" dirty="0" err="1" smtClean="0"/>
              <a:t>karboksimaltozda</a:t>
            </a:r>
            <a:r>
              <a:rPr lang="tr-TR" sz="2000" dirty="0" smtClean="0"/>
              <a:t> yanıt daha hızlı  </a:t>
            </a:r>
            <a:endParaRPr lang="tr-TR" sz="2000" dirty="0"/>
          </a:p>
        </p:txBody>
      </p:sp>
      <p:sp>
        <p:nvSpPr>
          <p:cNvPr id="8" name="7 Metin kutusu"/>
          <p:cNvSpPr txBox="1"/>
          <p:nvPr/>
        </p:nvSpPr>
        <p:spPr>
          <a:xfrm>
            <a:off x="5500694" y="6429396"/>
            <a:ext cx="36433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Derman R,  </a:t>
            </a:r>
            <a:r>
              <a:rPr lang="tr-TR" sz="1000" dirty="0" err="1" smtClean="0"/>
              <a:t>Am</a:t>
            </a:r>
            <a:r>
              <a:rPr lang="tr-TR" sz="1000" dirty="0" smtClean="0"/>
              <a:t> J </a:t>
            </a:r>
            <a:r>
              <a:rPr lang="tr-TR" sz="1000" dirty="0" err="1" smtClean="0"/>
              <a:t>Hematol</a:t>
            </a:r>
            <a:r>
              <a:rPr lang="tr-TR" sz="1000" dirty="0" smtClean="0"/>
              <a:t>. 2017 Mar</a:t>
            </a:r>
          </a:p>
          <a:p>
            <a:r>
              <a:rPr lang="tr-TR" sz="1000" dirty="0" err="1" smtClean="0"/>
              <a:t>Auerbach</a:t>
            </a:r>
            <a:r>
              <a:rPr lang="tr-TR" sz="1000" dirty="0" smtClean="0"/>
              <a:t> M, </a:t>
            </a:r>
            <a:r>
              <a:rPr lang="tr-TR" sz="1000" dirty="0" err="1" smtClean="0"/>
              <a:t>the</a:t>
            </a:r>
            <a:r>
              <a:rPr lang="tr-TR" sz="1000" dirty="0" smtClean="0"/>
              <a:t> FERWON-IDA </a:t>
            </a:r>
            <a:r>
              <a:rPr lang="tr-TR" sz="1000" dirty="0" err="1" smtClean="0"/>
              <a:t>trial</a:t>
            </a:r>
            <a:r>
              <a:rPr lang="tr-TR" sz="1000" dirty="0" smtClean="0"/>
              <a:t>. </a:t>
            </a:r>
            <a:r>
              <a:rPr lang="tr-TR" sz="1000" dirty="0" err="1" smtClean="0"/>
              <a:t>Am</a:t>
            </a:r>
            <a:r>
              <a:rPr lang="tr-TR" sz="1000" dirty="0" smtClean="0"/>
              <a:t> J </a:t>
            </a:r>
            <a:r>
              <a:rPr lang="tr-TR" sz="1000" dirty="0" err="1" smtClean="0"/>
              <a:t>Hematol</a:t>
            </a:r>
            <a:r>
              <a:rPr lang="tr-TR" sz="1000" dirty="0" smtClean="0"/>
              <a:t>. 2019 </a:t>
            </a:r>
            <a:r>
              <a:rPr lang="tr-TR" sz="1000" dirty="0" err="1" smtClean="0"/>
              <a:t>Sep</a:t>
            </a:r>
            <a:endParaRPr lang="tr-TR" sz="1000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9394" name="Picture 2" descr="https://jhoponline.com/images/jhop/2023/December/Management-Iron-Infusion-table1.jpg"/>
          <p:cNvPicPr>
            <a:picLocks noChangeAspect="1" noChangeArrowheads="1"/>
          </p:cNvPicPr>
          <p:nvPr/>
        </p:nvPicPr>
        <p:blipFill>
          <a:blip r:embed="rId2"/>
          <a:srcRect b="4166"/>
          <a:stretch>
            <a:fillRect/>
          </a:stretch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</p:spPr>
      </p:pic>
      <p:cxnSp>
        <p:nvCxnSpPr>
          <p:cNvPr id="6" name="5 Düz Bağlayıcı"/>
          <p:cNvCxnSpPr/>
          <p:nvPr/>
        </p:nvCxnSpPr>
        <p:spPr>
          <a:xfrm>
            <a:off x="0" y="2928934"/>
            <a:ext cx="9144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Düz Bağlayıcı"/>
          <p:cNvCxnSpPr/>
          <p:nvPr/>
        </p:nvCxnSpPr>
        <p:spPr>
          <a:xfrm>
            <a:off x="0" y="5141924"/>
            <a:ext cx="9144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3214686"/>
            <a:ext cx="9144000" cy="335758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tr-TR" sz="2000" dirty="0" smtClean="0"/>
          </a:p>
          <a:p>
            <a:r>
              <a:rPr lang="tr-TR" sz="2000" dirty="0" smtClean="0"/>
              <a:t>1992-1993 yılları arası</a:t>
            </a:r>
          </a:p>
          <a:p>
            <a:r>
              <a:rPr lang="tr-TR" sz="2000" dirty="0" smtClean="0"/>
              <a:t>Akut bakteriyel </a:t>
            </a:r>
            <a:r>
              <a:rPr lang="tr-TR" sz="2000" dirty="0" err="1" smtClean="0"/>
              <a:t>enf</a:t>
            </a:r>
            <a:r>
              <a:rPr lang="tr-TR" sz="2000" dirty="0" smtClean="0"/>
              <a:t> (n:71) , akut </a:t>
            </a:r>
            <a:r>
              <a:rPr lang="tr-TR" sz="2000" dirty="0" err="1" smtClean="0"/>
              <a:t>viral</a:t>
            </a:r>
            <a:r>
              <a:rPr lang="tr-TR" sz="2000" dirty="0" smtClean="0"/>
              <a:t> </a:t>
            </a:r>
            <a:r>
              <a:rPr lang="tr-TR" sz="2000" dirty="0" err="1" smtClean="0"/>
              <a:t>enf</a:t>
            </a:r>
            <a:r>
              <a:rPr lang="tr-TR" sz="2000" dirty="0" smtClean="0"/>
              <a:t> (n:74), kontrol (n:30)</a:t>
            </a:r>
          </a:p>
          <a:p>
            <a:r>
              <a:rPr lang="tr-TR" sz="2000" dirty="0" smtClean="0"/>
              <a:t>Serum demiri yüksek kişilerin enfeksiyona duyarlılığı artmaktadır</a:t>
            </a:r>
          </a:p>
          <a:p>
            <a:r>
              <a:rPr lang="tr-TR" sz="2000" dirty="0" smtClean="0"/>
              <a:t>Enfeksiyonda serum demiri düşürülerek </a:t>
            </a:r>
            <a:r>
              <a:rPr lang="tr-TR" sz="2000" dirty="0" err="1" smtClean="0"/>
              <a:t>bakterisid</a:t>
            </a:r>
            <a:r>
              <a:rPr lang="tr-TR" sz="2000" dirty="0" smtClean="0"/>
              <a:t> yanıt arttırılır</a:t>
            </a:r>
          </a:p>
          <a:p>
            <a:r>
              <a:rPr lang="tr-TR" sz="2000" dirty="0" smtClean="0"/>
              <a:t>Aşırı demir yüklenmesi fagositozda </a:t>
            </a:r>
            <a:r>
              <a:rPr lang="tr-TR" sz="2000" dirty="0" err="1" smtClean="0"/>
              <a:t>defektlere</a:t>
            </a:r>
            <a:r>
              <a:rPr lang="tr-TR" sz="2000" dirty="0" smtClean="0"/>
              <a:t> neden olabilir</a:t>
            </a:r>
          </a:p>
          <a:p>
            <a:r>
              <a:rPr lang="tr-TR" sz="2000" dirty="0" smtClean="0"/>
              <a:t>Akut enfeksiyonda IL-1 ve TNF artarak </a:t>
            </a:r>
            <a:r>
              <a:rPr lang="tr-TR" sz="2000" dirty="0" err="1" smtClean="0"/>
              <a:t>hipoferremi</a:t>
            </a:r>
            <a:r>
              <a:rPr lang="tr-TR" sz="2000" dirty="0" smtClean="0"/>
              <a:t> indüklenir</a:t>
            </a:r>
          </a:p>
          <a:p>
            <a:r>
              <a:rPr lang="tr-TR" sz="2000" dirty="0" smtClean="0"/>
              <a:t>Bakteriler </a:t>
            </a:r>
            <a:r>
              <a:rPr lang="tr-TR" sz="2000" dirty="0" err="1" smtClean="0"/>
              <a:t>sideforlar</a:t>
            </a:r>
            <a:r>
              <a:rPr lang="tr-TR" sz="2000" dirty="0" smtClean="0"/>
              <a:t>, </a:t>
            </a:r>
            <a:r>
              <a:rPr lang="tr-TR" sz="2000" dirty="0" err="1" smtClean="0"/>
              <a:t>hemolizinler</a:t>
            </a:r>
            <a:r>
              <a:rPr lang="tr-TR" sz="2000" dirty="0" smtClean="0"/>
              <a:t> ve toksinler aracılığıyla ortamdaki demiri kullanır</a:t>
            </a:r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5256" t="35156" r="27525" b="31641"/>
          <a:stretch>
            <a:fillRect/>
          </a:stretch>
        </p:blipFill>
        <p:spPr bwMode="auto">
          <a:xfrm>
            <a:off x="0" y="642918"/>
            <a:ext cx="4714876" cy="21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 l="13726" t="45898" r="45644" b="25781"/>
          <a:stretch>
            <a:fillRect/>
          </a:stretch>
        </p:blipFill>
        <p:spPr bwMode="auto">
          <a:xfrm>
            <a:off x="4714876" y="785794"/>
            <a:ext cx="442912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tr-TR" sz="2400" dirty="0" err="1" smtClean="0"/>
              <a:t>Elektif</a:t>
            </a:r>
            <a:r>
              <a:rPr lang="tr-TR" sz="2400" dirty="0" smtClean="0"/>
              <a:t> cerrahilerde </a:t>
            </a:r>
          </a:p>
          <a:p>
            <a:pPr>
              <a:buNone/>
            </a:pPr>
            <a:r>
              <a:rPr lang="tr-TR" sz="2400" dirty="0" smtClean="0"/>
              <a:t>- 6 haftadan uzun mühlet varsa oral ,  yoksa iv tedavi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Preop</a:t>
            </a:r>
            <a:r>
              <a:rPr lang="tr-TR" dirty="0" smtClean="0"/>
              <a:t> iv </a:t>
            </a:r>
            <a:r>
              <a:rPr lang="tr-TR" dirty="0" err="1" smtClean="0"/>
              <a:t>Fe</a:t>
            </a:r>
            <a:r>
              <a:rPr lang="tr-TR" dirty="0" smtClean="0"/>
              <a:t> takviyesi </a:t>
            </a:r>
            <a:r>
              <a:rPr lang="tr-TR" dirty="0" smtClean="0">
                <a:sym typeface="Wingdings" pitchFamily="2" charset="2"/>
              </a:rPr>
              <a:t>    </a:t>
            </a:r>
            <a:r>
              <a:rPr lang="tr-TR" sz="2400" dirty="0" err="1" smtClean="0">
                <a:sym typeface="Wingdings" pitchFamily="2" charset="2"/>
              </a:rPr>
              <a:t>postop</a:t>
            </a:r>
            <a:r>
              <a:rPr lang="tr-TR" sz="2400" dirty="0" smtClean="0">
                <a:sym typeface="Wingdings" pitchFamily="2" charset="2"/>
              </a:rPr>
              <a:t> anemiyi</a:t>
            </a:r>
          </a:p>
          <a:p>
            <a:pPr>
              <a:buNone/>
            </a:pPr>
            <a:r>
              <a:rPr lang="tr-TR" sz="2400" dirty="0" smtClean="0">
                <a:sym typeface="Wingdings" pitchFamily="2" charset="2"/>
              </a:rPr>
              <a:t>                                                                  </a:t>
            </a:r>
            <a:r>
              <a:rPr lang="tr-TR" sz="2400" dirty="0" err="1" smtClean="0">
                <a:sym typeface="Wingdings" pitchFamily="2" charset="2"/>
              </a:rPr>
              <a:t>hospitalizasyon</a:t>
            </a:r>
            <a:r>
              <a:rPr lang="tr-TR" sz="2400" dirty="0" smtClean="0">
                <a:sym typeface="Wingdings" pitchFamily="2" charset="2"/>
              </a:rPr>
              <a:t> süresini</a:t>
            </a:r>
          </a:p>
          <a:p>
            <a:pPr>
              <a:buNone/>
            </a:pPr>
            <a:r>
              <a:rPr lang="tr-TR" sz="2400" dirty="0" smtClean="0">
                <a:sym typeface="Wingdings" pitchFamily="2" charset="2"/>
              </a:rPr>
              <a:t>                                                                  </a:t>
            </a:r>
            <a:r>
              <a:rPr lang="tr-TR" sz="2400" dirty="0" err="1" smtClean="0">
                <a:sym typeface="Wingdings" pitchFamily="2" charset="2"/>
              </a:rPr>
              <a:t>nazokomiyal</a:t>
            </a:r>
            <a:r>
              <a:rPr lang="tr-TR" sz="2400" dirty="0" smtClean="0">
                <a:sym typeface="Wingdings" pitchFamily="2" charset="2"/>
              </a:rPr>
              <a:t> enfeksiyonları</a:t>
            </a:r>
          </a:p>
          <a:p>
            <a:pPr>
              <a:buNone/>
            </a:pPr>
            <a:r>
              <a:rPr lang="tr-TR" sz="2400" dirty="0" smtClean="0">
                <a:sym typeface="Wingdings" pitchFamily="2" charset="2"/>
              </a:rPr>
              <a:t>                                                                  </a:t>
            </a:r>
            <a:r>
              <a:rPr lang="tr-TR" sz="2400" dirty="0" err="1" smtClean="0">
                <a:sym typeface="Wingdings" pitchFamily="2" charset="2"/>
              </a:rPr>
              <a:t>mortaliteyi</a:t>
            </a:r>
            <a:r>
              <a:rPr lang="tr-TR" sz="2400" dirty="0" smtClean="0"/>
              <a:t> </a:t>
            </a:r>
            <a:endParaRPr lang="tr-TR" sz="2400" dirty="0"/>
          </a:p>
        </p:txBody>
      </p:sp>
      <p:sp>
        <p:nvSpPr>
          <p:cNvPr id="4" name="3 Aşağı Ok"/>
          <p:cNvSpPr/>
          <p:nvPr/>
        </p:nvSpPr>
        <p:spPr>
          <a:xfrm>
            <a:off x="8501090" y="2857496"/>
            <a:ext cx="285752" cy="178595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3377" t="26201" r="24265" b="15398"/>
          <a:stretch>
            <a:fillRect/>
          </a:stretch>
        </p:blipFill>
        <p:spPr bwMode="auto">
          <a:xfrm>
            <a:off x="0" y="0"/>
            <a:ext cx="9144000" cy="686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43830" t="45636" r="52489" b="48898"/>
          <a:stretch>
            <a:fillRect/>
          </a:stretch>
        </p:blipFill>
        <p:spPr bwMode="auto">
          <a:xfrm>
            <a:off x="3214678" y="1928802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2" name="AutoShape 2" descr="https://exactwatjezoekt.nl/wp-content/uploads/2022/05/Elektronenschillen-ijz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6084" name="AutoShape 4" descr="https://exactwatjezoekt.nl/wp-content/uploads/2022/05/Elektronenschillen-ijz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6086" name="AutoShape 6" descr="https://exactwatjezoekt.nl/wp-content/uploads/2022/05/Elektronenschillen-ijz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6088" name="AutoShape 8" descr="C:\Users\Ceren\AppData\Local\Temp\{03080455-E4CE-493F-9C6E-B04E7540E380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İdame Tedavi?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62500" lnSpcReduction="20000"/>
          </a:bodyPr>
          <a:lstStyle/>
          <a:p>
            <a:r>
              <a:rPr lang="tr-TR" dirty="0" err="1" smtClean="0"/>
              <a:t>İnflamatuar</a:t>
            </a:r>
            <a:r>
              <a:rPr lang="tr-TR" dirty="0" smtClean="0"/>
              <a:t> barsak hastalığı</a:t>
            </a:r>
          </a:p>
          <a:p>
            <a:r>
              <a:rPr lang="tr-TR" dirty="0" smtClean="0"/>
              <a:t>Devam eden GI kanama (AVM, HHT)</a:t>
            </a:r>
          </a:p>
          <a:p>
            <a:r>
              <a:rPr lang="tr-TR" dirty="0" err="1" smtClean="0"/>
              <a:t>Refrakter</a:t>
            </a:r>
            <a:r>
              <a:rPr lang="tr-TR" dirty="0" smtClean="0"/>
              <a:t> </a:t>
            </a:r>
            <a:r>
              <a:rPr lang="tr-TR" dirty="0" err="1" smtClean="0"/>
              <a:t>uterin</a:t>
            </a:r>
            <a:r>
              <a:rPr lang="tr-TR" dirty="0" smtClean="0"/>
              <a:t> kanama </a:t>
            </a:r>
          </a:p>
          <a:p>
            <a:r>
              <a:rPr lang="tr-TR" dirty="0" err="1" smtClean="0"/>
              <a:t>Malabsorbsiyon</a:t>
            </a:r>
            <a:r>
              <a:rPr lang="tr-TR" dirty="0" smtClean="0"/>
              <a:t> (</a:t>
            </a:r>
            <a:r>
              <a:rPr lang="tr-TR" dirty="0" err="1" smtClean="0"/>
              <a:t>bariatrik</a:t>
            </a:r>
            <a:r>
              <a:rPr lang="tr-TR" dirty="0" smtClean="0"/>
              <a:t> cerrahi, barsak rezeksiyonu)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* iv </a:t>
            </a:r>
            <a:r>
              <a:rPr lang="tr-TR" dirty="0" err="1" smtClean="0"/>
              <a:t>Fe</a:t>
            </a:r>
            <a:r>
              <a:rPr lang="tr-TR" dirty="0" smtClean="0"/>
              <a:t> sonrası oral </a:t>
            </a:r>
            <a:r>
              <a:rPr lang="tr-TR" dirty="0" err="1" smtClean="0"/>
              <a:t>Fe</a:t>
            </a:r>
            <a:r>
              <a:rPr lang="tr-TR" dirty="0" smtClean="0"/>
              <a:t> takviyesi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* Belirli aralıklarla iv </a:t>
            </a:r>
            <a:r>
              <a:rPr lang="tr-TR" dirty="0" err="1" smtClean="0"/>
              <a:t>Fe</a:t>
            </a:r>
            <a:r>
              <a:rPr lang="tr-TR" dirty="0" smtClean="0"/>
              <a:t> tedavisi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                       </a:t>
            </a:r>
            <a:r>
              <a:rPr lang="tr-TR" sz="3800" dirty="0" smtClean="0"/>
              <a:t>Hedef </a:t>
            </a:r>
            <a:r>
              <a:rPr lang="tr-TR" sz="3800" dirty="0" err="1" smtClean="0"/>
              <a:t>ferritin</a:t>
            </a:r>
            <a:r>
              <a:rPr lang="tr-TR" sz="3800" dirty="0" smtClean="0"/>
              <a:t>&gt;50, TSAT&gt;%20</a:t>
            </a:r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</a:t>
            </a:r>
            <a:r>
              <a:rPr lang="tr-TR" b="1" dirty="0" smtClean="0"/>
              <a:t> #  </a:t>
            </a:r>
            <a:r>
              <a:rPr lang="tr-TR" dirty="0" smtClean="0"/>
              <a:t>Artmış </a:t>
            </a:r>
            <a:r>
              <a:rPr lang="tr-TR" dirty="0" err="1" smtClean="0"/>
              <a:t>mens</a:t>
            </a:r>
            <a:r>
              <a:rPr lang="tr-TR" dirty="0" smtClean="0"/>
              <a:t> kanamasına</a:t>
            </a:r>
          </a:p>
          <a:p>
            <a:pPr>
              <a:buNone/>
            </a:pPr>
            <a:r>
              <a:rPr lang="tr-TR" dirty="0" smtClean="0"/>
              <a:t>           -NSAID</a:t>
            </a:r>
            <a:r>
              <a:rPr lang="tr-TR" sz="2800" dirty="0" smtClean="0"/>
              <a:t>(</a:t>
            </a:r>
            <a:r>
              <a:rPr lang="tr-TR" sz="2800" dirty="0" err="1" smtClean="0"/>
              <a:t>naproksen</a:t>
            </a:r>
            <a:r>
              <a:rPr lang="tr-TR" sz="2800" dirty="0" smtClean="0"/>
              <a:t>,</a:t>
            </a:r>
            <a:r>
              <a:rPr lang="tr-TR" sz="2800" dirty="0" err="1" smtClean="0"/>
              <a:t>ibuprofen</a:t>
            </a:r>
            <a:r>
              <a:rPr lang="tr-TR" sz="2800" dirty="0" smtClean="0"/>
              <a:t>,</a:t>
            </a:r>
            <a:r>
              <a:rPr lang="tr-TR" sz="2800" dirty="0" err="1" smtClean="0"/>
              <a:t>mefenamik</a:t>
            </a:r>
            <a:r>
              <a:rPr lang="tr-TR" sz="2800" dirty="0" smtClean="0"/>
              <a:t> asit)*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       -</a:t>
            </a:r>
            <a:r>
              <a:rPr lang="tr-TR" dirty="0" err="1" smtClean="0"/>
              <a:t>Traneksamik</a:t>
            </a:r>
            <a:r>
              <a:rPr lang="tr-TR" dirty="0" smtClean="0"/>
              <a:t> asit</a:t>
            </a:r>
          </a:p>
          <a:p>
            <a:pPr>
              <a:buNone/>
            </a:pPr>
            <a:r>
              <a:rPr lang="tr-TR" dirty="0" smtClean="0"/>
              <a:t>                                                               </a:t>
            </a:r>
            <a:r>
              <a:rPr lang="tr-TR" sz="2200" dirty="0" smtClean="0"/>
              <a:t>     * </a:t>
            </a:r>
            <a:r>
              <a:rPr lang="tr-TR" sz="2200" dirty="0" err="1" smtClean="0"/>
              <a:t>Potter</a:t>
            </a:r>
            <a:r>
              <a:rPr lang="tr-TR" sz="2200" dirty="0" smtClean="0"/>
              <a:t> J. Can </a:t>
            </a:r>
            <a:r>
              <a:rPr lang="tr-TR" sz="2200" dirty="0" err="1" smtClean="0"/>
              <a:t>Fam</a:t>
            </a:r>
            <a:r>
              <a:rPr lang="tr-TR" sz="2200" dirty="0" smtClean="0"/>
              <a:t> </a:t>
            </a:r>
            <a:r>
              <a:rPr lang="tr-TR" sz="2200" dirty="0" err="1" smtClean="0"/>
              <a:t>Physician</a:t>
            </a:r>
            <a:r>
              <a:rPr lang="tr-TR" sz="2200" dirty="0" smtClean="0"/>
              <a:t>. 2021 </a:t>
            </a:r>
            <a:r>
              <a:rPr lang="tr-TR" sz="2200" dirty="0" err="1" smtClean="0"/>
              <a:t>Aug</a:t>
            </a:r>
            <a:r>
              <a:rPr lang="tr-TR" sz="2200" dirty="0" smtClean="0"/>
              <a:t>;67(8):598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Sağ Ok"/>
          <p:cNvSpPr/>
          <p:nvPr/>
        </p:nvSpPr>
        <p:spPr>
          <a:xfrm>
            <a:off x="785786" y="4143380"/>
            <a:ext cx="1000132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053" t="37250" r="42901" b="16976"/>
          <a:stretch>
            <a:fillRect/>
          </a:stretch>
        </p:blipFill>
        <p:spPr bwMode="auto">
          <a:xfrm>
            <a:off x="4786314" y="4143380"/>
            <a:ext cx="336004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5842" t="27539" r="53843" b="8984"/>
          <a:stretch>
            <a:fillRect/>
          </a:stretch>
        </p:blipFill>
        <p:spPr bwMode="auto">
          <a:xfrm>
            <a:off x="930860" y="642918"/>
            <a:ext cx="321251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77452" t="33398" r="4429" b="20703"/>
          <a:stretch>
            <a:fillRect/>
          </a:stretch>
        </p:blipFill>
        <p:spPr bwMode="auto">
          <a:xfrm>
            <a:off x="5286380" y="428604"/>
            <a:ext cx="235745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5000636"/>
            <a:ext cx="8358214" cy="90010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tr-TR" sz="2400" dirty="0" smtClean="0"/>
              <a:t>İçimizdeki ‘stajyer doktor’ heyecanının kaybolmaması dileğiyle..</a:t>
            </a:r>
            <a:endParaRPr lang="tr-TR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5805" t="21484" r="57174" b="18945"/>
          <a:stretch>
            <a:fillRect/>
          </a:stretch>
        </p:blipFill>
        <p:spPr bwMode="auto">
          <a:xfrm>
            <a:off x="3357554" y="928670"/>
            <a:ext cx="1857356" cy="365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l="28001" t="13672" r="45095" b="38476"/>
          <a:stretch>
            <a:fillRect/>
          </a:stretch>
        </p:blipFill>
        <p:spPr bwMode="auto">
          <a:xfrm>
            <a:off x="1071538" y="0"/>
            <a:ext cx="6786578" cy="678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tr-TR" dirty="0" smtClean="0"/>
              <a:t>Besinsel </a:t>
            </a:r>
            <a:r>
              <a:rPr lang="tr-TR" dirty="0" err="1" smtClean="0"/>
              <a:t>Fe</a:t>
            </a:r>
            <a:r>
              <a:rPr lang="tr-TR" dirty="0" smtClean="0"/>
              <a:t>                               Hem </a:t>
            </a:r>
            <a:r>
              <a:rPr lang="tr-TR" dirty="0" err="1" smtClean="0"/>
              <a:t>Fe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                 </a:t>
            </a:r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                   </a:t>
            </a:r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                      </a:t>
            </a:r>
            <a:r>
              <a:rPr lang="tr-TR" dirty="0" err="1" smtClean="0"/>
              <a:t>Non</a:t>
            </a:r>
            <a:r>
              <a:rPr lang="tr-TR" dirty="0" smtClean="0"/>
              <a:t> Hem </a:t>
            </a:r>
            <a:r>
              <a:rPr lang="tr-TR" dirty="0" err="1" smtClean="0"/>
              <a:t>Fe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4643438" y="1357298"/>
            <a:ext cx="3286148" cy="1143008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2285984" y="3071810"/>
            <a:ext cx="3286148" cy="120492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Sağ Ok"/>
          <p:cNvSpPr/>
          <p:nvPr/>
        </p:nvSpPr>
        <p:spPr>
          <a:xfrm>
            <a:off x="3143240" y="1857364"/>
            <a:ext cx="107157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Sağ Ok"/>
          <p:cNvSpPr/>
          <p:nvPr/>
        </p:nvSpPr>
        <p:spPr>
          <a:xfrm rot="1957920">
            <a:off x="1954182" y="2563633"/>
            <a:ext cx="1071570" cy="14287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7358082" y="785794"/>
            <a:ext cx="1143008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400" dirty="0" smtClean="0"/>
              <a:t>%10-15</a:t>
            </a:r>
          </a:p>
          <a:p>
            <a:r>
              <a:rPr lang="tr-TR" sz="1400" dirty="0" smtClean="0"/>
              <a:t>Kolay emilir</a:t>
            </a:r>
            <a:endParaRPr lang="tr-TR" sz="1400" dirty="0"/>
          </a:p>
        </p:txBody>
      </p:sp>
      <p:sp>
        <p:nvSpPr>
          <p:cNvPr id="9" name="8 Metin kutusu"/>
          <p:cNvSpPr txBox="1"/>
          <p:nvPr/>
        </p:nvSpPr>
        <p:spPr>
          <a:xfrm>
            <a:off x="4214810" y="4786322"/>
            <a:ext cx="64294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 err="1" smtClean="0"/>
              <a:t>Fe</a:t>
            </a:r>
            <a:r>
              <a:rPr lang="tr-TR" baseline="30000" dirty="0" smtClean="0"/>
              <a:t>+</a:t>
            </a:r>
            <a:r>
              <a:rPr lang="tr-TR" b="1" baseline="30000" dirty="0" smtClean="0"/>
              <a:t>3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6000760" y="5572140"/>
            <a:ext cx="150019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 err="1" smtClean="0"/>
              <a:t>Fe</a:t>
            </a:r>
            <a:r>
              <a:rPr lang="tr-TR" baseline="30000" dirty="0" smtClean="0"/>
              <a:t>+</a:t>
            </a:r>
            <a:r>
              <a:rPr lang="tr-TR" b="1" baseline="30000" dirty="0" smtClean="0"/>
              <a:t>3</a:t>
            </a:r>
            <a:r>
              <a:rPr lang="tr-TR" b="1" dirty="0" smtClean="0"/>
              <a:t>  </a:t>
            </a:r>
            <a:r>
              <a:rPr lang="tr-TR" b="1" dirty="0" smtClean="0">
                <a:sym typeface="Wingdings" pitchFamily="2" charset="2"/>
              </a:rPr>
              <a:t>  </a:t>
            </a:r>
            <a:r>
              <a:rPr lang="tr-TR" b="1" dirty="0" err="1" smtClean="0"/>
              <a:t>Fe</a:t>
            </a:r>
            <a:r>
              <a:rPr lang="tr-TR" baseline="30000" dirty="0" smtClean="0"/>
              <a:t>+</a:t>
            </a:r>
            <a:r>
              <a:rPr lang="tr-TR" b="1" baseline="30000" dirty="0" smtClean="0"/>
              <a:t>2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214282" y="4357694"/>
            <a:ext cx="3214678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yeşil yapraklı sebzeler,</a:t>
            </a:r>
          </a:p>
          <a:p>
            <a:pPr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kurubaklagiller</a:t>
            </a:r>
            <a:r>
              <a:rPr lang="tr-T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kuruyemişler, 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yağlı tohumlar, 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pekmez, 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kuru meyveler, 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bulgur,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tam buğday, çavdar ekmeği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5572132" y="142852"/>
            <a:ext cx="150019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ırmızı et</a:t>
            </a:r>
          </a:p>
          <a:p>
            <a:pPr>
              <a:buFont typeface="Wingdings" pitchFamily="2" charset="2"/>
              <a:buChar char="v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avuk </a:t>
            </a:r>
          </a:p>
          <a:p>
            <a:pPr>
              <a:buFont typeface="Wingdings" pitchFamily="2" charset="2"/>
              <a:buChar char="v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alık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428596" y="571480"/>
            <a:ext cx="3500462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/>
              <a:t>Pişmiş dana eti (60 gr) :2-3 mg</a:t>
            </a:r>
          </a:p>
          <a:p>
            <a:r>
              <a:rPr lang="tr-TR" dirty="0" smtClean="0"/>
              <a:t>Pişmiş kuzu eti (60 gr) :1,9 mg</a:t>
            </a:r>
          </a:p>
          <a:p>
            <a:r>
              <a:rPr lang="tr-TR" dirty="0" smtClean="0"/>
              <a:t>Dana ciğeri (60gr) : 9 mg</a:t>
            </a:r>
          </a:p>
        </p:txBody>
      </p:sp>
      <p:sp>
        <p:nvSpPr>
          <p:cNvPr id="5" name="4 Dikdörtgen"/>
          <p:cNvSpPr/>
          <p:nvPr/>
        </p:nvSpPr>
        <p:spPr>
          <a:xfrm>
            <a:off x="428596" y="5214950"/>
            <a:ext cx="414340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/>
              <a:t>Ispanak çiğ / pişmiş (1 </a:t>
            </a:r>
            <a:r>
              <a:rPr lang="tr-TR" dirty="0" err="1" smtClean="0"/>
              <a:t>sb</a:t>
            </a:r>
            <a:r>
              <a:rPr lang="tr-TR" dirty="0" smtClean="0"/>
              <a:t>) :3,2/1,8 mg</a:t>
            </a:r>
          </a:p>
        </p:txBody>
      </p:sp>
      <p:sp>
        <p:nvSpPr>
          <p:cNvPr id="6" name="5 Dikdörtgen"/>
          <p:cNvSpPr/>
          <p:nvPr/>
        </p:nvSpPr>
        <p:spPr>
          <a:xfrm>
            <a:off x="5214942" y="3357562"/>
            <a:ext cx="3714744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/>
              <a:t>Kuru üzüm (½ </a:t>
            </a:r>
            <a:r>
              <a:rPr lang="tr-TR" dirty="0" err="1" smtClean="0"/>
              <a:t>sb</a:t>
            </a:r>
            <a:r>
              <a:rPr lang="tr-TR" dirty="0" smtClean="0"/>
              <a:t>) : 3 mg</a:t>
            </a:r>
          </a:p>
          <a:p>
            <a:r>
              <a:rPr lang="tr-TR" dirty="0" smtClean="0"/>
              <a:t>Kuru şeftali (1/2 </a:t>
            </a:r>
            <a:r>
              <a:rPr lang="tr-TR" dirty="0" err="1" smtClean="0"/>
              <a:t>sb</a:t>
            </a:r>
            <a:r>
              <a:rPr lang="tr-TR" dirty="0" smtClean="0"/>
              <a:t>): 4,8 mg</a:t>
            </a:r>
          </a:p>
        </p:txBody>
      </p:sp>
      <p:sp>
        <p:nvSpPr>
          <p:cNvPr id="7" name="6 Dikdörtgen"/>
          <p:cNvSpPr/>
          <p:nvPr/>
        </p:nvSpPr>
        <p:spPr>
          <a:xfrm>
            <a:off x="5429256" y="285728"/>
            <a:ext cx="2357454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/>
              <a:t>Fındık ( 1sb) : 5-7 mg</a:t>
            </a:r>
          </a:p>
          <a:p>
            <a:r>
              <a:rPr lang="tr-TR" dirty="0" smtClean="0"/>
              <a:t>Badem (1sb) : 6 mg</a:t>
            </a:r>
          </a:p>
          <a:p>
            <a:r>
              <a:rPr lang="tr-TR" dirty="0" smtClean="0"/>
              <a:t>Fıstık (100gr) :3,2 mg</a:t>
            </a:r>
          </a:p>
        </p:txBody>
      </p:sp>
      <p:sp>
        <p:nvSpPr>
          <p:cNvPr id="8" name="7 Dikdörtgen"/>
          <p:cNvSpPr/>
          <p:nvPr/>
        </p:nvSpPr>
        <p:spPr>
          <a:xfrm>
            <a:off x="357158" y="3286124"/>
            <a:ext cx="3786182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/>
              <a:t>Tahıllar (1 porsiyon): 4,5-17 mg</a:t>
            </a:r>
          </a:p>
          <a:p>
            <a:r>
              <a:rPr lang="tr-TR" dirty="0" smtClean="0"/>
              <a:t>Pekmez (10 gr): 1 mg</a:t>
            </a:r>
          </a:p>
        </p:txBody>
      </p:sp>
      <p:pic>
        <p:nvPicPr>
          <p:cNvPr id="12290" name="Picture 2" descr="https://i.ytimg.com/vi/FaZ7uvXk1s8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5" y="1500174"/>
            <a:ext cx="2667019" cy="1500198"/>
          </a:xfrm>
          <a:prstGeom prst="rect">
            <a:avLst/>
          </a:prstGeom>
          <a:noFill/>
        </p:spPr>
      </p:pic>
      <p:pic>
        <p:nvPicPr>
          <p:cNvPr id="12292" name="Picture 4" descr="Gram İstanbul - Bugün 22 Ekim Dünya Fındık-Fıstık günü. Yüksek antioksidan  özellikli, omega-3, E vitamini ve magnezyum deposu olan kuruyemişleri  haftada 2-3 kez tüketin, kalp sağlığınızı koruyun. &lt;3 | Facebook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286612" y="1643050"/>
            <a:ext cx="1857388" cy="1857388"/>
          </a:xfrm>
          <a:prstGeom prst="rect">
            <a:avLst/>
          </a:prstGeom>
          <a:noFill/>
        </p:spPr>
      </p:pic>
      <p:pic>
        <p:nvPicPr>
          <p:cNvPr id="12294" name="Picture 6" descr="https://i.lezzet.com.tr/images-xxlarge-secondary/kuru-meyve-iyi-mi-kotu-mu-e1991fa4-8375-4214-bd01-1b3440b8108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08" y="4857760"/>
            <a:ext cx="2428892" cy="1821669"/>
          </a:xfrm>
          <a:prstGeom prst="rect">
            <a:avLst/>
          </a:prstGeom>
          <a:noFill/>
        </p:spPr>
      </p:pic>
      <p:pic>
        <p:nvPicPr>
          <p:cNvPr id="12296" name="Picture 8" descr="https://png.pngtree.com/png-clipart/20241122/original/pngtree-whole-grains-png-image_1728398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3071810"/>
            <a:ext cx="1558905" cy="1558905"/>
          </a:xfrm>
          <a:prstGeom prst="rect">
            <a:avLst/>
          </a:prstGeom>
          <a:noFill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5286388"/>
            <a:ext cx="1804446" cy="142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 descr="https://www.acibadem.com.tr/hayat/Images/YayinMakaleler/keci-boynuzu-pekmezi-faydalari_826903_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428868"/>
            <a:ext cx="1857388" cy="1043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8155" t="25586" r="19802" b="15820"/>
          <a:stretch>
            <a:fillRect/>
          </a:stretch>
        </p:blipFill>
        <p:spPr bwMode="auto">
          <a:xfrm>
            <a:off x="3130079" y="3188166"/>
            <a:ext cx="6013921" cy="366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50000" t="41985" r="25152" b="24868"/>
          <a:stretch>
            <a:fillRect/>
          </a:stretch>
        </p:blipFill>
        <p:spPr bwMode="auto">
          <a:xfrm>
            <a:off x="-1" y="0"/>
            <a:ext cx="46672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10432" t="37109" r="43997" b="13086"/>
          <a:stretch>
            <a:fillRect/>
          </a:stretch>
        </p:blipFill>
        <p:spPr bwMode="auto">
          <a:xfrm>
            <a:off x="4493566" y="0"/>
            <a:ext cx="4650434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Oval"/>
          <p:cNvSpPr/>
          <p:nvPr/>
        </p:nvSpPr>
        <p:spPr>
          <a:xfrm>
            <a:off x="7072330" y="3000372"/>
            <a:ext cx="85725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err="1" smtClean="0"/>
              <a:t>Fe</a:t>
            </a:r>
            <a:r>
              <a:rPr lang="tr-TR" sz="1400" dirty="0" smtClean="0"/>
              <a:t> +3</a:t>
            </a:r>
            <a:endParaRPr lang="tr-T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Günlük zorunlu </a:t>
            </a:r>
            <a:r>
              <a:rPr lang="tr-TR" dirty="0" err="1" smtClean="0"/>
              <a:t>Fe</a:t>
            </a:r>
            <a:r>
              <a:rPr lang="tr-TR" dirty="0" smtClean="0"/>
              <a:t> gereksinimi  1 mg</a:t>
            </a:r>
          </a:p>
          <a:p>
            <a:endParaRPr lang="tr-TR" dirty="0" smtClean="0"/>
          </a:p>
          <a:p>
            <a:r>
              <a:rPr lang="tr-TR" dirty="0" err="1" smtClean="0"/>
              <a:t>Menstruel</a:t>
            </a:r>
            <a:r>
              <a:rPr lang="tr-TR" dirty="0" smtClean="0"/>
              <a:t> kanaması olan kadında  2 mg</a:t>
            </a:r>
          </a:p>
          <a:p>
            <a:endParaRPr lang="tr-TR" dirty="0" smtClean="0"/>
          </a:p>
          <a:p>
            <a:r>
              <a:rPr lang="tr-TR" dirty="0" smtClean="0"/>
              <a:t>İlk 18 ay + ergenlik  + gebelik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690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smtClean="0"/>
              <a:t> Tanı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1600" dirty="0" smtClean="0">
                <a:sym typeface="Wingdings" pitchFamily="2" charset="2"/>
              </a:rPr>
              <a:t>                </a:t>
            </a:r>
          </a:p>
          <a:p>
            <a:pPr>
              <a:buNone/>
            </a:pPr>
            <a:endParaRPr lang="tr-TR" sz="1600" dirty="0" smtClean="0">
              <a:sym typeface="Wingdings" pitchFamily="2" charset="2"/>
            </a:endParaRPr>
          </a:p>
          <a:p>
            <a:pPr>
              <a:buNone/>
            </a:pPr>
            <a:endParaRPr lang="tr-TR" sz="1600" dirty="0" smtClean="0">
              <a:sym typeface="Wingdings" pitchFamily="2" charset="2"/>
            </a:endParaRPr>
          </a:p>
          <a:p>
            <a:endParaRPr lang="tr-TR" sz="1600" dirty="0" smtClean="0">
              <a:sym typeface="Wingdings" pitchFamily="2" charset="2"/>
            </a:endParaRPr>
          </a:p>
        </p:txBody>
      </p:sp>
      <p:sp>
        <p:nvSpPr>
          <p:cNvPr id="4" name="3 Yuvarlatılmış Dikdörtgen"/>
          <p:cNvSpPr/>
          <p:nvPr/>
        </p:nvSpPr>
        <p:spPr>
          <a:xfrm>
            <a:off x="714348" y="928670"/>
            <a:ext cx="3357586" cy="128586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err="1" smtClean="0"/>
              <a:t>Ferritin</a:t>
            </a:r>
            <a:r>
              <a:rPr lang="tr-TR" sz="1400" dirty="0" smtClean="0"/>
              <a:t>  &lt; 15 </a:t>
            </a:r>
            <a:r>
              <a:rPr lang="el-GR" sz="1400" dirty="0" smtClean="0"/>
              <a:t>μ</a:t>
            </a:r>
            <a:r>
              <a:rPr lang="tr-TR" sz="1400" dirty="0" smtClean="0"/>
              <a:t>g/L  </a:t>
            </a:r>
            <a:r>
              <a:rPr lang="tr-TR" sz="1400" dirty="0" smtClean="0">
                <a:sym typeface="Wingdings" pitchFamily="2" charset="2"/>
              </a:rPr>
              <a:t> kesin tanı</a:t>
            </a:r>
          </a:p>
          <a:p>
            <a:pPr>
              <a:buNone/>
            </a:pPr>
            <a:r>
              <a:rPr lang="tr-TR" sz="1400" dirty="0" smtClean="0"/>
              <a:t>                &lt; 30 </a:t>
            </a:r>
            <a:r>
              <a:rPr lang="el-GR" sz="1400" dirty="0" smtClean="0"/>
              <a:t>μ</a:t>
            </a:r>
            <a:r>
              <a:rPr lang="tr-TR" sz="1400" dirty="0" smtClean="0"/>
              <a:t>g/L </a:t>
            </a:r>
          </a:p>
          <a:p>
            <a:pPr>
              <a:buNone/>
            </a:pPr>
            <a:r>
              <a:rPr lang="tr-TR" sz="1400" dirty="0" smtClean="0"/>
              <a:t>                35-45 </a:t>
            </a:r>
            <a:r>
              <a:rPr lang="el-GR" sz="1400" dirty="0" smtClean="0"/>
              <a:t>μ</a:t>
            </a:r>
            <a:r>
              <a:rPr lang="tr-TR" sz="1400" dirty="0" smtClean="0"/>
              <a:t>g/L </a:t>
            </a:r>
            <a:r>
              <a:rPr lang="tr-TR" sz="1400" dirty="0" smtClean="0">
                <a:sym typeface="Wingdings" pitchFamily="2" charset="2"/>
              </a:rPr>
              <a:t> muhtemel</a:t>
            </a:r>
          </a:p>
        </p:txBody>
      </p:sp>
      <p:sp>
        <p:nvSpPr>
          <p:cNvPr id="5" name="4 Yuvarlatılmış Dikdörtgen"/>
          <p:cNvSpPr/>
          <p:nvPr/>
        </p:nvSpPr>
        <p:spPr>
          <a:xfrm>
            <a:off x="2071670" y="4000504"/>
            <a:ext cx="4643470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sym typeface="Wingdings" pitchFamily="2" charset="2"/>
              </a:rPr>
              <a:t>BY’DE</a:t>
            </a:r>
          </a:p>
          <a:p>
            <a:r>
              <a:rPr lang="tr-TR" dirty="0" err="1" smtClean="0">
                <a:sym typeface="Wingdings" pitchFamily="2" charset="2"/>
              </a:rPr>
              <a:t>ferritin</a:t>
            </a:r>
            <a:r>
              <a:rPr lang="tr-TR" dirty="0" smtClean="0">
                <a:sym typeface="Wingdings" pitchFamily="2" charset="2"/>
              </a:rPr>
              <a:t> &lt; 500  ve/veya  TSAT &lt; %30</a:t>
            </a:r>
          </a:p>
          <a:p>
            <a:r>
              <a:rPr lang="tr-TR" dirty="0" smtClean="0">
                <a:sym typeface="Wingdings" pitchFamily="2" charset="2"/>
              </a:rPr>
              <a:t>HD hastalarında </a:t>
            </a:r>
            <a:r>
              <a:rPr lang="tr-TR" dirty="0" err="1" smtClean="0">
                <a:sym typeface="Wingdings" pitchFamily="2" charset="2"/>
              </a:rPr>
              <a:t>ferritin</a:t>
            </a:r>
            <a:r>
              <a:rPr lang="tr-TR" dirty="0" smtClean="0">
                <a:sym typeface="Wingdings" pitchFamily="2" charset="2"/>
              </a:rPr>
              <a:t> &lt; 200  TSAT &lt; %20</a:t>
            </a:r>
          </a:p>
        </p:txBody>
      </p:sp>
      <p:sp>
        <p:nvSpPr>
          <p:cNvPr id="6" name="5 Yuvarlatılmış Dikdörtgen"/>
          <p:cNvSpPr/>
          <p:nvPr/>
        </p:nvSpPr>
        <p:spPr>
          <a:xfrm>
            <a:off x="5357818" y="1142984"/>
            <a:ext cx="2643174" cy="92869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ym typeface="Wingdings" pitchFamily="2" charset="2"/>
              </a:rPr>
              <a:t>           TSAT  </a:t>
            </a:r>
            <a:r>
              <a:rPr lang="tr-TR" dirty="0" smtClean="0"/>
              <a:t>≤</a:t>
            </a:r>
            <a:r>
              <a:rPr lang="tr-TR" dirty="0" smtClean="0">
                <a:sym typeface="Wingdings" pitchFamily="2" charset="2"/>
              </a:rPr>
              <a:t>  %15</a:t>
            </a:r>
          </a:p>
        </p:txBody>
      </p:sp>
      <p:sp>
        <p:nvSpPr>
          <p:cNvPr id="7" name="6 Yuvarlatılmış Dikdörtgen"/>
          <p:cNvSpPr/>
          <p:nvPr/>
        </p:nvSpPr>
        <p:spPr>
          <a:xfrm>
            <a:off x="1142976" y="2643182"/>
            <a:ext cx="2643174" cy="92869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ym typeface="Wingdings" pitchFamily="2" charset="2"/>
              </a:rPr>
              <a:t>         </a:t>
            </a:r>
            <a:r>
              <a:rPr lang="tr-TR" sz="1600" b="1" dirty="0" smtClean="0">
                <a:sym typeface="Wingdings" pitchFamily="2" charset="2"/>
              </a:rPr>
              <a:t>İNFLAMASYON +</a:t>
            </a:r>
          </a:p>
          <a:p>
            <a:r>
              <a:rPr lang="tr-TR" sz="1600" dirty="0" smtClean="0">
                <a:sym typeface="Wingdings" pitchFamily="2" charset="2"/>
              </a:rPr>
              <a:t>  TSAT &lt; %20  </a:t>
            </a:r>
            <a:r>
              <a:rPr lang="tr-TR" sz="1600" dirty="0" err="1" smtClean="0">
                <a:sym typeface="Wingdings" pitchFamily="2" charset="2"/>
              </a:rPr>
              <a:t>ferritin</a:t>
            </a:r>
            <a:r>
              <a:rPr lang="tr-TR" sz="1600" dirty="0" smtClean="0">
                <a:sym typeface="Wingdings" pitchFamily="2" charset="2"/>
              </a:rPr>
              <a:t> &lt; 300</a:t>
            </a:r>
          </a:p>
        </p:txBody>
      </p:sp>
      <p:sp>
        <p:nvSpPr>
          <p:cNvPr id="8" name="7 Yuvarlatılmış Dikdörtgen"/>
          <p:cNvSpPr/>
          <p:nvPr/>
        </p:nvSpPr>
        <p:spPr>
          <a:xfrm>
            <a:off x="4857752" y="2500306"/>
            <a:ext cx="2928958" cy="114300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 smtClean="0">
                <a:sym typeface="Wingdings" pitchFamily="2" charset="2"/>
              </a:rPr>
              <a:t>KY’DE</a:t>
            </a:r>
            <a:r>
              <a:rPr lang="tr-TR" sz="1600" dirty="0" smtClean="0">
                <a:sym typeface="Wingdings" pitchFamily="2" charset="2"/>
              </a:rPr>
              <a:t> </a:t>
            </a:r>
          </a:p>
          <a:p>
            <a:r>
              <a:rPr lang="tr-TR" sz="1600" dirty="0" err="1" smtClean="0">
                <a:sym typeface="Wingdings" pitchFamily="2" charset="2"/>
              </a:rPr>
              <a:t>ferritin</a:t>
            </a:r>
            <a:r>
              <a:rPr lang="tr-TR" sz="1600" dirty="0" smtClean="0">
                <a:sym typeface="Wingdings" pitchFamily="2" charset="2"/>
              </a:rPr>
              <a:t> &lt; 100</a:t>
            </a:r>
          </a:p>
          <a:p>
            <a:r>
              <a:rPr lang="tr-TR" sz="1600" dirty="0" smtClean="0">
                <a:sym typeface="Wingdings" pitchFamily="2" charset="2"/>
              </a:rPr>
              <a:t> </a:t>
            </a:r>
            <a:r>
              <a:rPr lang="tr-TR" sz="1600" dirty="0" err="1" smtClean="0">
                <a:sym typeface="Wingdings" pitchFamily="2" charset="2"/>
              </a:rPr>
              <a:t>ferritin</a:t>
            </a:r>
            <a:r>
              <a:rPr lang="tr-TR" sz="1600" dirty="0" smtClean="0">
                <a:sym typeface="Wingdings" pitchFamily="2" charset="2"/>
              </a:rPr>
              <a:t> &lt; 300  + TSAT &lt; %20</a:t>
            </a:r>
          </a:p>
        </p:txBody>
      </p:sp>
      <p:sp>
        <p:nvSpPr>
          <p:cNvPr id="10" name="9 Yuvarlatılmış Dikdörtgen"/>
          <p:cNvSpPr/>
          <p:nvPr/>
        </p:nvSpPr>
        <p:spPr>
          <a:xfrm>
            <a:off x="785786" y="5857892"/>
            <a:ext cx="2214578" cy="571504"/>
          </a:xfrm>
          <a:prstGeom prst="roundRect">
            <a:avLst/>
          </a:prstGeom>
          <a:solidFill>
            <a:srgbClr val="C816A2"/>
          </a:solidFill>
          <a:ln>
            <a:solidFill>
              <a:srgbClr val="C816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ym typeface="Wingdings" pitchFamily="2" charset="2"/>
              </a:rPr>
              <a:t>Tedaviden tanıya</a:t>
            </a:r>
          </a:p>
        </p:txBody>
      </p:sp>
      <p:sp>
        <p:nvSpPr>
          <p:cNvPr id="11" name="10 Yuvarlatılmış Dikdörtgen"/>
          <p:cNvSpPr/>
          <p:nvPr/>
        </p:nvSpPr>
        <p:spPr>
          <a:xfrm>
            <a:off x="3786182" y="5857892"/>
            <a:ext cx="4429156" cy="57150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err="1" smtClean="0">
                <a:sym typeface="Wingdings" pitchFamily="2" charset="2"/>
              </a:rPr>
              <a:t>Kibx’de</a:t>
            </a:r>
            <a:r>
              <a:rPr lang="tr-TR" dirty="0" smtClean="0">
                <a:sym typeface="Wingdings" pitchFamily="2" charset="2"/>
              </a:rPr>
              <a:t>  demir depolarının azaldığı görülür</a:t>
            </a:r>
            <a:endParaRPr lang="tr-TR" dirty="0"/>
          </a:p>
        </p:txBody>
      </p:sp>
      <p:sp>
        <p:nvSpPr>
          <p:cNvPr id="13" name="12 Çarpı"/>
          <p:cNvSpPr/>
          <p:nvPr/>
        </p:nvSpPr>
        <p:spPr>
          <a:xfrm>
            <a:off x="4429124" y="1214422"/>
            <a:ext cx="714380" cy="642942"/>
          </a:xfrm>
          <a:prstGeom prst="plus">
            <a:avLst>
              <a:gd name="adj" fmla="val 3985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2626</TotalTime>
  <Words>1213</Words>
  <Application>Microsoft Office PowerPoint</Application>
  <PresentationFormat>Ekran Gösterisi (4:3)</PresentationFormat>
  <Paragraphs>298</Paragraphs>
  <Slides>32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Ofis Teması</vt:lpstr>
      <vt:lpstr>Demir Eksikliği Anemisi Tedavisinde DOĞRU Bilinen YANLIŞLAR</vt:lpstr>
      <vt:lpstr>  </vt:lpstr>
      <vt:lpstr>PowerPoint Sunusu</vt:lpstr>
      <vt:lpstr>  </vt:lpstr>
      <vt:lpstr> </vt:lpstr>
      <vt:lpstr> </vt:lpstr>
      <vt:lpstr>  </vt:lpstr>
      <vt:lpstr> </vt:lpstr>
      <vt:lpstr> Tanı</vt:lpstr>
      <vt:lpstr> </vt:lpstr>
      <vt:lpstr> </vt:lpstr>
      <vt:lpstr>  </vt:lpstr>
      <vt:lpstr> </vt:lpstr>
      <vt:lpstr> </vt:lpstr>
      <vt:lpstr>Demir Eksikliği Anemisi</vt:lpstr>
      <vt:lpstr>Klinik Başvuru</vt:lpstr>
      <vt:lpstr>  </vt:lpstr>
      <vt:lpstr> </vt:lpstr>
      <vt:lpstr>  </vt:lpstr>
      <vt:lpstr>Tedavi </vt:lpstr>
      <vt:lpstr>Demir Emilimini Azaltanlar</vt:lpstr>
      <vt:lpstr>  </vt:lpstr>
      <vt:lpstr>Parenteral Demir Tedavi Endikasyonları</vt:lpstr>
      <vt:lpstr>  </vt:lpstr>
      <vt:lpstr>  </vt:lpstr>
      <vt:lpstr> </vt:lpstr>
      <vt:lpstr>PowerPoint Sunusu</vt:lpstr>
      <vt:lpstr> </vt:lpstr>
      <vt:lpstr> </vt:lpstr>
      <vt:lpstr>İdame Tedavi?</vt:lpstr>
      <vt:lpstr> </vt:lpstr>
      <vt:lpstr>  </vt:lpstr>
    </vt:vector>
  </TitlesOfParts>
  <Company>Meram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Demir Eksikliği Anemisi Tedavisinde DOĞRU Bilinen YANLIŞLAR</dc:title>
  <dc:creator>Ceren</dc:creator>
  <cp:lastModifiedBy>Lenovo</cp:lastModifiedBy>
  <cp:revision>24</cp:revision>
  <dcterms:created xsi:type="dcterms:W3CDTF">2025-03-17T19:33:30Z</dcterms:created>
  <dcterms:modified xsi:type="dcterms:W3CDTF">2025-04-26T11:47:26Z</dcterms:modified>
</cp:coreProperties>
</file>